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7" r:id="rId13"/>
    <p:sldId id="286" r:id="rId14"/>
    <p:sldId id="268" r:id="rId15"/>
    <p:sldId id="269" r:id="rId16"/>
    <p:sldId id="270" r:id="rId17"/>
    <p:sldId id="287" r:id="rId18"/>
    <p:sldId id="288" r:id="rId19"/>
    <p:sldId id="271" r:id="rId20"/>
    <p:sldId id="273" r:id="rId21"/>
    <p:sldId id="274" r:id="rId22"/>
    <p:sldId id="275" r:id="rId23"/>
    <p:sldId id="290" r:id="rId24"/>
    <p:sldId id="289"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10" r:id="rId44"/>
    <p:sldId id="312" r:id="rId45"/>
    <p:sldId id="311" r:id="rId46"/>
    <p:sldId id="309" r:id="rId47"/>
    <p:sldId id="313" r:id="rId48"/>
    <p:sldId id="276" r:id="rId49"/>
    <p:sldId id="277" r:id="rId50"/>
    <p:sldId id="278" r:id="rId51"/>
    <p:sldId id="279" r:id="rId52"/>
    <p:sldId id="281" r:id="rId53"/>
    <p:sldId id="282" r:id="rId54"/>
    <p:sldId id="283" r:id="rId55"/>
    <p:sldId id="28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31876-2A44-A44E-9458-03DC43097FCB}" v="881" dt="2023-03-23T07:36:35.529"/>
    <p1510:client id="{12A46FF1-0AB6-4900-BAC8-3FEC3886E2D2}" v="1310" dt="2023-05-27T12:35:11.572"/>
    <p1510:client id="{4D78071F-2439-4775-A346-AB7E08CB1911}" v="1349" dt="2023-03-23T05:58:21.044"/>
    <p1510:client id="{7DC56C1B-0A70-CD36-B33E-6B9765DD361E}" v="10" dt="2023-06-08T03:47:43.712"/>
    <p1510:client id="{BC599D06-CEFD-F4AE-78A0-680B93E9982D}" v="1057" dt="2023-05-26T16:59:53.176"/>
    <p1510:client id="{C0EF14F0-5018-8E02-0989-C194DBFDA4C5}" v="192" dt="2023-03-23T07:45:58.966"/>
    <p1510:client id="{D6B1F08B-EC68-69F5-A111-73AFD95F15BE}" v="127" dt="2023-03-24T12:06:36.303"/>
    <p1510:client id="{FFC49228-AE05-EEAE-E802-777B4EB2A8F5}" v="95" dt="2023-05-26T17:03:45.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6256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4253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16917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5AFA3"/>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1050" b="0" i="0">
                <a:solidFill>
                  <a:srgbClr val="0077D4"/>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5AFA3"/>
                </a:solidFill>
                <a:latin typeface="Cambria"/>
                <a:cs typeface="Cambr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745" cy="6857862"/>
          </a:xfrm>
          <a:prstGeom prst="rect">
            <a:avLst/>
          </a:prstGeom>
        </p:spPr>
      </p:pic>
      <p:pic>
        <p:nvPicPr>
          <p:cNvPr id="17" name="bg object 17"/>
          <p:cNvPicPr/>
          <p:nvPr/>
        </p:nvPicPr>
        <p:blipFill>
          <a:blip r:embed="rId3" cstate="print"/>
          <a:stretch>
            <a:fillRect/>
          </a:stretch>
        </p:blipFill>
        <p:spPr>
          <a:xfrm>
            <a:off x="0" y="2495550"/>
            <a:ext cx="12192000" cy="4362450"/>
          </a:xfrm>
          <a:prstGeom prst="rect">
            <a:avLst/>
          </a:prstGeom>
        </p:spPr>
      </p:pic>
      <p:sp>
        <p:nvSpPr>
          <p:cNvPr id="2" name="Holder 2"/>
          <p:cNvSpPr>
            <a:spLocks noGrp="1"/>
          </p:cNvSpPr>
          <p:nvPr>
            <p:ph type="title"/>
          </p:nvPr>
        </p:nvSpPr>
        <p:spPr/>
        <p:txBody>
          <a:bodyPr lIns="0" tIns="0" rIns="0" bIns="0"/>
          <a:lstStyle>
            <a:lvl1pPr>
              <a:defRPr sz="3600" b="0" i="0">
                <a:solidFill>
                  <a:srgbClr val="45AFA3"/>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7419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81079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5851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64895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78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67478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60100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6/7/2023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4363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6/7/2023</a:t>
            </a:fld>
            <a:endParaRPr lang="en-US"/>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836904"/>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47700" y="676275"/>
            <a:ext cx="10905490" cy="0"/>
          </a:xfrm>
          <a:custGeom>
            <a:avLst/>
            <a:gdLst/>
            <a:ahLst/>
            <a:cxnLst/>
            <a:rect l="l" t="t" r="r" b="b"/>
            <a:pathLst>
              <a:path w="10905490">
                <a:moveTo>
                  <a:pt x="0" y="0"/>
                </a:moveTo>
                <a:lnTo>
                  <a:pt x="10905109" y="0"/>
                </a:lnTo>
              </a:path>
            </a:pathLst>
          </a:custGeom>
          <a:ln w="38100">
            <a:solidFill>
              <a:srgbClr val="45AFA3"/>
            </a:solidFill>
          </a:ln>
        </p:spPr>
        <p:txBody>
          <a:bodyPr wrap="square" lIns="0" tIns="0" rIns="0" bIns="0" rtlCol="0"/>
          <a:lstStyle/>
          <a:p>
            <a:endParaRPr/>
          </a:p>
        </p:txBody>
      </p:sp>
      <p:sp>
        <p:nvSpPr>
          <p:cNvPr id="17" name="bg object 17"/>
          <p:cNvSpPr/>
          <p:nvPr/>
        </p:nvSpPr>
        <p:spPr>
          <a:xfrm>
            <a:off x="652462" y="6310312"/>
            <a:ext cx="10905490" cy="0"/>
          </a:xfrm>
          <a:custGeom>
            <a:avLst/>
            <a:gdLst/>
            <a:ahLst/>
            <a:cxnLst/>
            <a:rect l="l" t="t" r="r" b="b"/>
            <a:pathLst>
              <a:path w="10905490">
                <a:moveTo>
                  <a:pt x="0" y="0"/>
                </a:moveTo>
                <a:lnTo>
                  <a:pt x="10905045" y="0"/>
                </a:lnTo>
              </a:path>
            </a:pathLst>
          </a:custGeom>
          <a:ln w="6350">
            <a:solidFill>
              <a:srgbClr val="000000"/>
            </a:solidFill>
          </a:ln>
        </p:spPr>
        <p:txBody>
          <a:bodyPr wrap="square" lIns="0" tIns="0" rIns="0" bIns="0" rtlCol="0"/>
          <a:lstStyle/>
          <a:p>
            <a:endParaRPr/>
          </a:p>
        </p:txBody>
      </p:sp>
      <p:sp>
        <p:nvSpPr>
          <p:cNvPr id="2" name="Holder 2"/>
          <p:cNvSpPr>
            <a:spLocks noGrp="1"/>
          </p:cNvSpPr>
          <p:nvPr>
            <p:ph type="title"/>
          </p:nvPr>
        </p:nvSpPr>
        <p:spPr>
          <a:xfrm>
            <a:off x="628015" y="880363"/>
            <a:ext cx="10935969" cy="575310"/>
          </a:xfrm>
          <a:prstGeom prst="rect">
            <a:avLst/>
          </a:prstGeom>
        </p:spPr>
        <p:txBody>
          <a:bodyPr wrap="square" lIns="0" tIns="0" rIns="0" bIns="0">
            <a:spAutoFit/>
          </a:bodyPr>
          <a:lstStyle>
            <a:lvl1pPr>
              <a:defRPr sz="3600" b="0" i="0">
                <a:solidFill>
                  <a:srgbClr val="45AFA3"/>
                </a:solidFill>
                <a:latin typeface="Cambria"/>
                <a:cs typeface="Cambria"/>
              </a:defRPr>
            </a:lvl1pPr>
          </a:lstStyle>
          <a:p>
            <a:endParaRPr/>
          </a:p>
        </p:txBody>
      </p:sp>
      <p:sp>
        <p:nvSpPr>
          <p:cNvPr id="3" name="Holder 3"/>
          <p:cNvSpPr>
            <a:spLocks noGrp="1"/>
          </p:cNvSpPr>
          <p:nvPr>
            <p:ph type="body" idx="1"/>
          </p:nvPr>
        </p:nvSpPr>
        <p:spPr>
          <a:xfrm>
            <a:off x="5538851" y="1409096"/>
            <a:ext cx="5945505" cy="1746885"/>
          </a:xfrm>
          <a:prstGeom prst="rect">
            <a:avLst/>
          </a:prstGeom>
        </p:spPr>
        <p:txBody>
          <a:bodyPr wrap="square" lIns="0" tIns="0" rIns="0" bIns="0">
            <a:spAutoFit/>
          </a:bodyPr>
          <a:lstStyle>
            <a:lvl1pPr>
              <a:defRPr sz="1050" b="0" i="0">
                <a:solidFill>
                  <a:srgbClr val="0077D4"/>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6/7/2023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297213-B630-4CFA-8FE1-099659C5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ires Linked To Core Router">
            <a:extLst>
              <a:ext uri="{FF2B5EF4-FFF2-40B4-BE49-F238E27FC236}">
                <a16:creationId xmlns:a16="http://schemas.microsoft.com/office/drawing/2014/main" id="{134209AF-4D1F-5551-A525-3136AE29C2B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 y="10"/>
            <a:ext cx="12191999" cy="6857990"/>
          </a:xfrm>
          <a:prstGeom prst="rect">
            <a:avLst/>
          </a:prstGeom>
        </p:spPr>
      </p:pic>
      <p:sp>
        <p:nvSpPr>
          <p:cNvPr id="11" name="Rectangle 10">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490951"/>
            <a:ext cx="12191998" cy="4367049"/>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8640" y="4637304"/>
            <a:ext cx="6476474" cy="1420596"/>
          </a:xfrm>
        </p:spPr>
        <p:txBody>
          <a:bodyPr anchor="b">
            <a:normAutofit/>
          </a:bodyPr>
          <a:lstStyle/>
          <a:p>
            <a:r>
              <a:rPr lang="en-US">
                <a:solidFill>
                  <a:srgbClr val="FFFFFF"/>
                </a:solidFill>
                <a:cs typeface="Calibri Light"/>
              </a:rPr>
              <a:t>High Performance Computing </a:t>
            </a:r>
            <a:endParaRPr lang="en-US">
              <a:solidFill>
                <a:srgbClr val="FFFFFF"/>
              </a:solidFill>
            </a:endParaRPr>
          </a:p>
        </p:txBody>
      </p:sp>
      <p:sp>
        <p:nvSpPr>
          <p:cNvPr id="3" name="Subtitle 2"/>
          <p:cNvSpPr>
            <a:spLocks noGrp="1"/>
          </p:cNvSpPr>
          <p:nvPr>
            <p:ph type="subTitle" idx="1"/>
          </p:nvPr>
        </p:nvSpPr>
        <p:spPr>
          <a:xfrm>
            <a:off x="6747876" y="4626866"/>
            <a:ext cx="5339218" cy="1420597"/>
          </a:xfrm>
        </p:spPr>
        <p:txBody>
          <a:bodyPr vert="horz" lIns="91440" tIns="45720" rIns="91440" bIns="45720" rtlCol="0" anchor="b">
            <a:normAutofit/>
          </a:bodyPr>
          <a:lstStyle/>
          <a:p>
            <a:r>
              <a:rPr lang="en-US">
                <a:solidFill>
                  <a:srgbClr val="FFFFFF"/>
                </a:solidFill>
                <a:ea typeface="+mn-lt"/>
                <a:cs typeface="+mn-lt"/>
              </a:rPr>
              <a:t>Research Paper Presentation: </a:t>
            </a:r>
            <a:endParaRPr lang="en-US"/>
          </a:p>
          <a:p>
            <a:r>
              <a:rPr lang="en-US">
                <a:solidFill>
                  <a:srgbClr val="FFFFFF"/>
                </a:solidFill>
                <a:ea typeface="+mn-lt"/>
                <a:cs typeface="+mn-lt"/>
              </a:rPr>
              <a:t>Concurrency Optimal Implementation of BST</a:t>
            </a:r>
            <a:endParaRPr lang="en-US"/>
          </a:p>
          <a:p>
            <a:endParaRPr lang="en-US">
              <a:solidFill>
                <a:srgbClr val="FFFFFF"/>
              </a:solidFill>
              <a:cs typeface="Calibri"/>
            </a:endParaRPr>
          </a:p>
        </p:txBody>
      </p:sp>
      <p:cxnSp>
        <p:nvCxnSpPr>
          <p:cNvPr id="13" name="Straight Connector 12">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80CF-8C2F-1CD0-7912-BF4462E4B8BA}"/>
              </a:ext>
            </a:extLst>
          </p:cNvPr>
          <p:cNvSpPr>
            <a:spLocks noGrp="1"/>
          </p:cNvSpPr>
          <p:nvPr>
            <p:ph type="title"/>
          </p:nvPr>
        </p:nvSpPr>
        <p:spPr/>
        <p:txBody>
          <a:bodyPr/>
          <a:lstStyle/>
          <a:p>
            <a:r>
              <a:rPr lang="en-US"/>
              <a:t>Implementation Idea</a:t>
            </a:r>
          </a:p>
        </p:txBody>
      </p:sp>
      <p:sp>
        <p:nvSpPr>
          <p:cNvPr id="3" name="Content Placeholder 2">
            <a:extLst>
              <a:ext uri="{FF2B5EF4-FFF2-40B4-BE49-F238E27FC236}">
                <a16:creationId xmlns:a16="http://schemas.microsoft.com/office/drawing/2014/main" id="{3F4E2464-128B-FCD2-9073-2E028BD11B66}"/>
              </a:ext>
            </a:extLst>
          </p:cNvPr>
          <p:cNvSpPr>
            <a:spLocks noGrp="1"/>
          </p:cNvSpPr>
          <p:nvPr>
            <p:ph idx="1"/>
          </p:nvPr>
        </p:nvSpPr>
        <p:spPr/>
        <p:txBody>
          <a:bodyPr vert="horz" lIns="91440" tIns="45720" rIns="91440" bIns="45720" rtlCol="0" anchor="t">
            <a:normAutofit/>
          </a:bodyPr>
          <a:lstStyle/>
          <a:p>
            <a:r>
              <a:rPr lang="en-US" b="1">
                <a:ea typeface="+mn-lt"/>
                <a:cs typeface="+mn-lt"/>
              </a:rPr>
              <a:t>Their implementation</a:t>
            </a:r>
            <a:r>
              <a:rPr lang="en-US">
                <a:ea typeface="+mn-lt"/>
                <a:cs typeface="+mn-lt"/>
              </a:rPr>
              <a:t>: Linearizable Concurrent BST-based set implementation + Lazy locking approach. Only read operations don't need to acquire locks as using Lazy Locking.</a:t>
            </a:r>
            <a:endParaRPr lang="en-US"/>
          </a:p>
          <a:p>
            <a:r>
              <a:rPr lang="en-US">
                <a:ea typeface="+mn-lt"/>
                <a:cs typeface="+mn-lt"/>
              </a:rPr>
              <a:t>Unlike most implementations of concurrent trees, the algorithm </a:t>
            </a:r>
            <a:r>
              <a:rPr lang="en-US" b="1">
                <a:ea typeface="+mn-lt"/>
                <a:cs typeface="+mn-lt"/>
              </a:rPr>
              <a:t>uses multiple locks per node</a:t>
            </a:r>
            <a:r>
              <a:rPr lang="en-US">
                <a:ea typeface="+mn-lt"/>
                <a:cs typeface="+mn-lt"/>
              </a:rPr>
              <a:t>: one lock for the </a:t>
            </a:r>
            <a:r>
              <a:rPr lang="en-US" b="1">
                <a:ea typeface="+mn-lt"/>
                <a:cs typeface="+mn-lt"/>
              </a:rPr>
              <a:t>state of the node</a:t>
            </a:r>
            <a:r>
              <a:rPr lang="en-US">
                <a:ea typeface="+mn-lt"/>
                <a:cs typeface="+mn-lt"/>
              </a:rPr>
              <a:t>, and one lock for each of its </a:t>
            </a:r>
            <a:r>
              <a:rPr lang="en-US" b="1">
                <a:ea typeface="+mn-lt"/>
                <a:cs typeface="+mn-lt"/>
              </a:rPr>
              <a:t>descendants</a:t>
            </a:r>
            <a:r>
              <a:rPr lang="en-US">
                <a:ea typeface="+mn-lt"/>
                <a:cs typeface="+mn-lt"/>
              </a:rPr>
              <a:t>.</a:t>
            </a:r>
          </a:p>
          <a:p>
            <a:r>
              <a:rPr lang="en-US">
                <a:ea typeface="+mn-lt"/>
                <a:cs typeface="+mn-lt"/>
              </a:rPr>
              <a:t>Also used </a:t>
            </a:r>
            <a:r>
              <a:rPr lang="en-US" b="1">
                <a:ea typeface="+mn-lt"/>
                <a:cs typeface="+mn-lt"/>
              </a:rPr>
              <a:t>fine grained conditional read write lock</a:t>
            </a:r>
            <a:r>
              <a:rPr lang="en-US">
                <a:ea typeface="+mn-lt"/>
                <a:cs typeface="+mn-lt"/>
              </a:rPr>
              <a:t>: To ensure that only conflicting operations can delay each other. Locking of nodes and edges allows us to ensure that an implementation rejects a schedule only if it violates linearizability.</a:t>
            </a:r>
          </a:p>
          <a:p>
            <a:r>
              <a:rPr lang="en-US">
                <a:ea typeface="+mn-lt"/>
                <a:cs typeface="+mn-lt"/>
              </a:rPr>
              <a:t>Note: Optimal concurrency does not necessarily imply performance nor maximum progress.</a:t>
            </a:r>
            <a:endParaRPr lang="en-US"/>
          </a:p>
        </p:txBody>
      </p:sp>
    </p:spTree>
    <p:extLst>
      <p:ext uri="{BB962C8B-B14F-4D97-AF65-F5344CB8AC3E}">
        <p14:creationId xmlns:p14="http://schemas.microsoft.com/office/powerpoint/2010/main" val="163264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C3297213-B630-4CFA-8FE1-099659C5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257C528A-88F4-1BD4-3453-9CC0DCC80C9B}"/>
              </a:ext>
            </a:extLst>
          </p:cNvPr>
          <p:cNvPicPr>
            <a:picLocks noChangeAspect="1"/>
          </p:cNvPicPr>
          <p:nvPr/>
        </p:nvPicPr>
        <p:blipFill rotWithShape="1">
          <a:blip r:embed="rId2"/>
          <a:srcRect r="-2" b="-2"/>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490951"/>
            <a:ext cx="12191998" cy="4367049"/>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9CDEF-105D-713A-57D8-43152E326573}"/>
              </a:ext>
            </a:extLst>
          </p:cNvPr>
          <p:cNvSpPr>
            <a:spLocks noGrp="1"/>
          </p:cNvSpPr>
          <p:nvPr>
            <p:ph type="title"/>
          </p:nvPr>
        </p:nvSpPr>
        <p:spPr>
          <a:xfrm>
            <a:off x="548640" y="4637304"/>
            <a:ext cx="6476474" cy="1420596"/>
          </a:xfrm>
        </p:spPr>
        <p:txBody>
          <a:bodyPr vert="horz" lIns="91440" tIns="45720" rIns="91440" bIns="45720" rtlCol="0" anchor="b">
            <a:normAutofit/>
          </a:bodyPr>
          <a:lstStyle/>
          <a:p>
            <a:r>
              <a:rPr lang="en-US" sz="4400">
                <a:solidFill>
                  <a:srgbClr val="FFFFFF"/>
                </a:solidFill>
              </a:rPr>
              <a:t>Implementation</a:t>
            </a:r>
          </a:p>
        </p:txBody>
      </p:sp>
      <p:cxnSp>
        <p:nvCxnSpPr>
          <p:cNvPr id="17" name="Straight Connector 16">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981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3CA4-4A57-2708-55D2-0FEEDB4A2605}"/>
              </a:ext>
            </a:extLst>
          </p:cNvPr>
          <p:cNvSpPr>
            <a:spLocks noGrp="1"/>
          </p:cNvSpPr>
          <p:nvPr>
            <p:ph type="title"/>
          </p:nvPr>
        </p:nvSpPr>
        <p:spPr/>
        <p:txBody>
          <a:bodyPr/>
          <a:lstStyle/>
          <a:p>
            <a:r>
              <a:rPr lang="en-US"/>
              <a:t>What is "set" object?</a:t>
            </a:r>
          </a:p>
        </p:txBody>
      </p:sp>
      <p:sp>
        <p:nvSpPr>
          <p:cNvPr id="3" name="Content Placeholder 2">
            <a:extLst>
              <a:ext uri="{FF2B5EF4-FFF2-40B4-BE49-F238E27FC236}">
                <a16:creationId xmlns:a16="http://schemas.microsoft.com/office/drawing/2014/main" id="{63BF9805-8FC3-13FD-18A5-71707DBE53A9}"/>
              </a:ext>
            </a:extLst>
          </p:cNvPr>
          <p:cNvSpPr>
            <a:spLocks noGrp="1"/>
          </p:cNvSpPr>
          <p:nvPr>
            <p:ph idx="1"/>
          </p:nvPr>
        </p:nvSpPr>
        <p:spPr>
          <a:xfrm>
            <a:off x="663463" y="2665566"/>
            <a:ext cx="10995660" cy="2254553"/>
          </a:xfrm>
        </p:spPr>
        <p:txBody>
          <a:bodyPr vert="horz" lIns="91440" tIns="45720" rIns="91440" bIns="45720" rtlCol="0" anchor="t">
            <a:normAutofit/>
          </a:bodyPr>
          <a:lstStyle/>
          <a:p>
            <a:r>
              <a:rPr lang="en-US">
                <a:ea typeface="+mn-lt"/>
                <a:cs typeface="+mn-lt"/>
              </a:rPr>
              <a:t>A set object stores a set of integer values, initially empty, and makes available operations insert(v), remove(v), contains(v). </a:t>
            </a:r>
          </a:p>
          <a:p>
            <a:r>
              <a:rPr lang="en-US">
                <a:ea typeface="+mn-lt"/>
                <a:cs typeface="+mn-lt"/>
              </a:rPr>
              <a:t>The set object contains the values from all nodes of the internal binary search tree. These values collectively constitute the implemented set. </a:t>
            </a:r>
          </a:p>
          <a:p>
            <a:r>
              <a:rPr lang="en-US">
                <a:ea typeface="+mn-lt"/>
                <a:cs typeface="+mn-lt"/>
              </a:rPr>
              <a:t>And an external binary search tree, where the set is represented by the values in the leaves.</a:t>
            </a:r>
            <a:endParaRPr lang="en-US"/>
          </a:p>
        </p:txBody>
      </p:sp>
    </p:spTree>
    <p:extLst>
      <p:ext uri="{BB962C8B-B14F-4D97-AF65-F5344CB8AC3E}">
        <p14:creationId xmlns:p14="http://schemas.microsoft.com/office/powerpoint/2010/main" val="2066767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EAB5-AE4D-9DF7-F6B1-E173A77A9E61}"/>
              </a:ext>
            </a:extLst>
          </p:cNvPr>
          <p:cNvSpPr>
            <a:spLocks noGrp="1"/>
          </p:cNvSpPr>
          <p:nvPr>
            <p:ph type="title"/>
          </p:nvPr>
        </p:nvSpPr>
        <p:spPr>
          <a:xfrm>
            <a:off x="548639" y="950976"/>
            <a:ext cx="11246179" cy="1077849"/>
          </a:xfrm>
        </p:spPr>
        <p:txBody>
          <a:bodyPr/>
          <a:lstStyle/>
          <a:p>
            <a:r>
              <a:rPr lang="en-US">
                <a:ea typeface="+mj-lt"/>
                <a:cs typeface="+mj-lt"/>
              </a:rPr>
              <a:t>Specification for partially-external binary search tree</a:t>
            </a:r>
            <a:endParaRPr lang="en-US"/>
          </a:p>
        </p:txBody>
      </p:sp>
      <p:sp>
        <p:nvSpPr>
          <p:cNvPr id="3" name="Content Placeholder 2">
            <a:extLst>
              <a:ext uri="{FF2B5EF4-FFF2-40B4-BE49-F238E27FC236}">
                <a16:creationId xmlns:a16="http://schemas.microsoft.com/office/drawing/2014/main" id="{E5B9F14A-4B86-C1F9-7233-9DC834630144}"/>
              </a:ext>
            </a:extLst>
          </p:cNvPr>
          <p:cNvSpPr>
            <a:spLocks noGrp="1"/>
          </p:cNvSpPr>
          <p:nvPr>
            <p:ph idx="1"/>
          </p:nvPr>
        </p:nvSpPr>
        <p:spPr>
          <a:xfrm>
            <a:off x="548641" y="1726114"/>
            <a:ext cx="11242505" cy="4439109"/>
          </a:xfrm>
        </p:spPr>
        <p:txBody>
          <a:bodyPr vert="horz" lIns="91440" tIns="45720" rIns="91440" bIns="45720" rtlCol="0" anchor="t">
            <a:normAutofit/>
          </a:bodyPr>
          <a:lstStyle/>
          <a:p>
            <a:r>
              <a:rPr lang="en-US"/>
              <a:t>Specification of PEBST:</a:t>
            </a:r>
          </a:p>
          <a:p>
            <a:pPr lvl="1"/>
            <a:r>
              <a:rPr lang="en-US"/>
              <a:t>Stores </a:t>
            </a:r>
            <a:r>
              <a:rPr lang="en-US" b="1"/>
              <a:t>set </a:t>
            </a:r>
            <a:r>
              <a:rPr lang="en-US"/>
              <a:t>of integer values. Initially set </a:t>
            </a:r>
            <a:r>
              <a:rPr lang="en-US" err="1"/>
              <a:t>i.e</a:t>
            </a:r>
            <a:r>
              <a:rPr lang="en-US"/>
              <a:t> BST is empty</a:t>
            </a:r>
          </a:p>
          <a:p>
            <a:pPr lvl="1"/>
            <a:r>
              <a:rPr lang="en-US" b="1"/>
              <a:t>Operations</a:t>
            </a:r>
          </a:p>
          <a:p>
            <a:pPr lvl="2"/>
            <a:r>
              <a:rPr lang="en-US">
                <a:ea typeface="+mn-lt"/>
                <a:cs typeface="+mn-lt"/>
              </a:rPr>
              <a:t>insert(</a:t>
            </a:r>
            <a:r>
              <a:rPr lang="en-US" err="1">
                <a:ea typeface="+mn-lt"/>
                <a:cs typeface="+mn-lt"/>
              </a:rPr>
              <a:t>elem</a:t>
            </a:r>
            <a:r>
              <a:rPr lang="en-US">
                <a:ea typeface="+mn-lt"/>
                <a:cs typeface="+mn-lt"/>
              </a:rPr>
              <a:t>)</a:t>
            </a:r>
          </a:p>
          <a:p>
            <a:pPr lvl="3"/>
            <a:r>
              <a:rPr lang="en-US">
                <a:ea typeface="+mn-lt"/>
                <a:cs typeface="+mn-lt"/>
              </a:rPr>
              <a:t>Returns true: if and only if </a:t>
            </a:r>
            <a:r>
              <a:rPr lang="en-US" err="1">
                <a:ea typeface="+mn-lt"/>
                <a:cs typeface="+mn-lt"/>
              </a:rPr>
              <a:t>elem</a:t>
            </a:r>
            <a:r>
              <a:rPr lang="en-US">
                <a:ea typeface="+mn-lt"/>
                <a:cs typeface="+mn-lt"/>
              </a:rPr>
              <a:t> is absent. End result </a:t>
            </a:r>
            <a:r>
              <a:rPr lang="en-US" err="1">
                <a:ea typeface="+mn-lt"/>
                <a:cs typeface="+mn-lt"/>
              </a:rPr>
              <a:t>elem</a:t>
            </a:r>
            <a:r>
              <a:rPr lang="en-US">
                <a:ea typeface="+mn-lt"/>
                <a:cs typeface="+mn-lt"/>
              </a:rPr>
              <a:t> gets added to BST</a:t>
            </a:r>
          </a:p>
          <a:p>
            <a:pPr lvl="2"/>
            <a:r>
              <a:rPr lang="en-US">
                <a:ea typeface="+mn-lt"/>
                <a:cs typeface="+mn-lt"/>
              </a:rPr>
              <a:t>remove(</a:t>
            </a:r>
            <a:r>
              <a:rPr lang="en-US" err="1">
                <a:ea typeface="+mn-lt"/>
                <a:cs typeface="+mn-lt"/>
              </a:rPr>
              <a:t>elem</a:t>
            </a:r>
            <a:r>
              <a:rPr lang="en-US">
                <a:ea typeface="+mn-lt"/>
                <a:cs typeface="+mn-lt"/>
              </a:rPr>
              <a:t>)</a:t>
            </a:r>
          </a:p>
          <a:p>
            <a:pPr lvl="3"/>
            <a:r>
              <a:rPr lang="en-US">
                <a:ea typeface="+mn-lt"/>
                <a:cs typeface="+mn-lt"/>
              </a:rPr>
              <a:t>Returns true: if and only if </a:t>
            </a:r>
            <a:r>
              <a:rPr lang="en-US" err="1">
                <a:ea typeface="+mn-lt"/>
                <a:cs typeface="+mn-lt"/>
              </a:rPr>
              <a:t>elem</a:t>
            </a:r>
            <a:r>
              <a:rPr lang="en-US">
                <a:ea typeface="+mn-lt"/>
                <a:cs typeface="+mn-lt"/>
              </a:rPr>
              <a:t> is present. End result </a:t>
            </a:r>
            <a:r>
              <a:rPr lang="en-US" err="1">
                <a:ea typeface="+mn-lt"/>
                <a:cs typeface="+mn-lt"/>
              </a:rPr>
              <a:t>elem</a:t>
            </a:r>
            <a:r>
              <a:rPr lang="en-US">
                <a:ea typeface="+mn-lt"/>
                <a:cs typeface="+mn-lt"/>
              </a:rPr>
              <a:t> gets deleted from BST</a:t>
            </a:r>
          </a:p>
          <a:p>
            <a:pPr lvl="2"/>
            <a:r>
              <a:rPr lang="en-US">
                <a:ea typeface="+mn-lt"/>
                <a:cs typeface="+mn-lt"/>
              </a:rPr>
              <a:t>contains(</a:t>
            </a:r>
            <a:r>
              <a:rPr lang="en-US" err="1">
                <a:ea typeface="+mn-lt"/>
                <a:cs typeface="+mn-lt"/>
              </a:rPr>
              <a:t>elem</a:t>
            </a:r>
            <a:r>
              <a:rPr lang="en-US">
                <a:ea typeface="+mn-lt"/>
                <a:cs typeface="+mn-lt"/>
              </a:rPr>
              <a:t>)</a:t>
            </a:r>
          </a:p>
          <a:p>
            <a:pPr lvl="3"/>
            <a:r>
              <a:rPr lang="en-US">
                <a:ea typeface="+mn-lt"/>
                <a:cs typeface="+mn-lt"/>
              </a:rPr>
              <a:t>Returns true: if and only if </a:t>
            </a:r>
            <a:r>
              <a:rPr lang="en-US" err="1">
                <a:ea typeface="+mn-lt"/>
                <a:cs typeface="+mn-lt"/>
              </a:rPr>
              <a:t>elem</a:t>
            </a:r>
            <a:r>
              <a:rPr lang="en-US">
                <a:ea typeface="+mn-lt"/>
                <a:cs typeface="+mn-lt"/>
              </a:rPr>
              <a:t> is present. </a:t>
            </a:r>
            <a:endParaRPr lang="en-US"/>
          </a:p>
          <a:p>
            <a:pPr lvl="1"/>
            <a:r>
              <a:rPr lang="en-US" b="1"/>
              <a:t>Value property</a:t>
            </a:r>
            <a:r>
              <a:rPr lang="en-US"/>
              <a:t>: </a:t>
            </a:r>
          </a:p>
          <a:p>
            <a:pPr lvl="2"/>
            <a:r>
              <a:rPr lang="en-US">
                <a:ea typeface="+mn-lt"/>
                <a:cs typeface="+mn-lt"/>
              </a:rPr>
              <a:t>The </a:t>
            </a:r>
            <a:r>
              <a:rPr lang="en-US" b="1">
                <a:ea typeface="+mn-lt"/>
                <a:cs typeface="+mn-lt"/>
              </a:rPr>
              <a:t>order </a:t>
            </a:r>
            <a:r>
              <a:rPr lang="en-US">
                <a:ea typeface="+mn-lt"/>
                <a:cs typeface="+mn-lt"/>
              </a:rPr>
              <a:t>is carried by a </a:t>
            </a:r>
            <a:r>
              <a:rPr lang="en-US" b="1">
                <a:ea typeface="+mn-lt"/>
                <a:cs typeface="+mn-lt"/>
              </a:rPr>
              <a:t>value property</a:t>
            </a:r>
            <a:r>
              <a:rPr lang="en-US">
                <a:ea typeface="+mn-lt"/>
                <a:cs typeface="+mn-lt"/>
              </a:rPr>
              <a:t>: the value of each node is strictly greater than the values in its left subtree and strictly smaller than the values in its right subtree.</a:t>
            </a:r>
          </a:p>
          <a:p>
            <a:pPr lvl="2"/>
            <a:endParaRPr lang="en-US"/>
          </a:p>
          <a:p>
            <a:pPr lvl="1"/>
            <a:endParaRPr lang="en-US"/>
          </a:p>
        </p:txBody>
      </p:sp>
    </p:spTree>
    <p:extLst>
      <p:ext uri="{BB962C8B-B14F-4D97-AF65-F5344CB8AC3E}">
        <p14:creationId xmlns:p14="http://schemas.microsoft.com/office/powerpoint/2010/main" val="277726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8687-A744-AD69-098B-9C28F0B6EB9E}"/>
              </a:ext>
            </a:extLst>
          </p:cNvPr>
          <p:cNvSpPr>
            <a:spLocks noGrp="1"/>
          </p:cNvSpPr>
          <p:nvPr>
            <p:ph type="title"/>
          </p:nvPr>
        </p:nvSpPr>
        <p:spPr/>
        <p:txBody>
          <a:bodyPr/>
          <a:lstStyle/>
          <a:p>
            <a:r>
              <a:rPr lang="en-US"/>
              <a:t>Few more Points on PEBST</a:t>
            </a:r>
          </a:p>
        </p:txBody>
      </p:sp>
      <p:sp>
        <p:nvSpPr>
          <p:cNvPr id="3" name="Content Placeholder 2">
            <a:extLst>
              <a:ext uri="{FF2B5EF4-FFF2-40B4-BE49-F238E27FC236}">
                <a16:creationId xmlns:a16="http://schemas.microsoft.com/office/drawing/2014/main" id="{356853E6-3183-3DCB-9D02-2319C8CBB377}"/>
              </a:ext>
            </a:extLst>
          </p:cNvPr>
          <p:cNvSpPr>
            <a:spLocks noGrp="1"/>
          </p:cNvSpPr>
          <p:nvPr>
            <p:ph idx="1"/>
          </p:nvPr>
        </p:nvSpPr>
        <p:spPr/>
        <p:txBody>
          <a:bodyPr vert="horz" lIns="91440" tIns="45720" rIns="91440" bIns="45720" rtlCol="0" anchor="t">
            <a:normAutofit/>
          </a:bodyPr>
          <a:lstStyle/>
          <a:p>
            <a:r>
              <a:rPr lang="en-US"/>
              <a:t>PEBST = Internal BST(routing nodes) + External BST(values in leaves)</a:t>
            </a:r>
          </a:p>
          <a:p>
            <a:r>
              <a:rPr lang="en-US">
                <a:ea typeface="+mn-lt"/>
                <a:cs typeface="+mn-lt"/>
              </a:rPr>
              <a:t>A partially-external tree supports two types of nodes: routing and data. The internal nodes are used for “routing” from the root to the leaves.</a:t>
            </a:r>
          </a:p>
          <a:p>
            <a:r>
              <a:rPr lang="en-US">
                <a:ea typeface="+mn-lt"/>
                <a:cs typeface="+mn-lt"/>
              </a:rPr>
              <a:t>To bound the number of routing vertices by the number of data nodes, the tree should satisfy an additional condition that all routing nodes must have exactly two children.</a:t>
            </a:r>
          </a:p>
          <a:p>
            <a:r>
              <a:rPr lang="en-US">
                <a:ea typeface="+mn-lt"/>
                <a:cs typeface="+mn-lt"/>
              </a:rPr>
              <a:t>Note: Routing nodes are not used to store values directly, but instead are used for navigation to other nodes that contain the values. By changing the state of the routing node to data, the algorithm effectively adds 'v' to the set at the appropriate position in the data structure.</a:t>
            </a:r>
            <a:endParaRPr lang="en-US"/>
          </a:p>
        </p:txBody>
      </p:sp>
    </p:spTree>
    <p:extLst>
      <p:ext uri="{BB962C8B-B14F-4D97-AF65-F5344CB8AC3E}">
        <p14:creationId xmlns:p14="http://schemas.microsoft.com/office/powerpoint/2010/main" val="30512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8067-3859-7E0E-C0B5-6079F50EF16F}"/>
              </a:ext>
            </a:extLst>
          </p:cNvPr>
          <p:cNvSpPr>
            <a:spLocks noGrp="1"/>
          </p:cNvSpPr>
          <p:nvPr>
            <p:ph type="title"/>
          </p:nvPr>
        </p:nvSpPr>
        <p:spPr>
          <a:xfrm>
            <a:off x="549364" y="908062"/>
            <a:ext cx="10995659" cy="633349"/>
          </a:xfrm>
        </p:spPr>
        <p:txBody>
          <a:bodyPr/>
          <a:lstStyle/>
          <a:p>
            <a:r>
              <a:rPr lang="en-US"/>
              <a:t>Detail on Sequential Implementation</a:t>
            </a:r>
          </a:p>
        </p:txBody>
      </p:sp>
      <p:sp>
        <p:nvSpPr>
          <p:cNvPr id="3" name="Content Placeholder 2">
            <a:extLst>
              <a:ext uri="{FF2B5EF4-FFF2-40B4-BE49-F238E27FC236}">
                <a16:creationId xmlns:a16="http://schemas.microsoft.com/office/drawing/2014/main" id="{ECA0AA2A-4790-AE50-DA2A-823359AFFF99}"/>
              </a:ext>
            </a:extLst>
          </p:cNvPr>
          <p:cNvSpPr>
            <a:spLocks noGrp="1"/>
          </p:cNvSpPr>
          <p:nvPr>
            <p:ph idx="1"/>
          </p:nvPr>
        </p:nvSpPr>
        <p:spPr>
          <a:xfrm>
            <a:off x="657664" y="1583168"/>
            <a:ext cx="9013098" cy="4426019"/>
          </a:xfrm>
        </p:spPr>
        <p:txBody>
          <a:bodyPr vert="horz" lIns="91440" tIns="45720" rIns="91440" bIns="45720" rtlCol="0" anchor="t">
            <a:normAutofit/>
          </a:bodyPr>
          <a:lstStyle/>
          <a:p>
            <a:pPr marL="0" indent="0">
              <a:buNone/>
            </a:pPr>
            <a:endParaRPr lang="en-US"/>
          </a:p>
          <a:p>
            <a:r>
              <a:rPr lang="en-US"/>
              <a:t>Traversal:</a:t>
            </a:r>
          </a:p>
          <a:p>
            <a:pPr lvl="1"/>
            <a:endParaRPr lang="en-US"/>
          </a:p>
          <a:p>
            <a:pPr lvl="1"/>
            <a:endParaRPr lang="en-US"/>
          </a:p>
          <a:p>
            <a:endParaRPr lang="en-US"/>
          </a:p>
          <a:p>
            <a:endParaRPr lang="en-US"/>
          </a:p>
          <a:p>
            <a:r>
              <a:rPr lang="en-US"/>
              <a:t>Contains</a:t>
            </a:r>
          </a:p>
          <a:p>
            <a:pPr marL="274320" lvl="1" indent="0">
              <a:buNone/>
            </a:pPr>
            <a:endParaRPr lang="en-US">
              <a:ea typeface="+mn-lt"/>
              <a:cs typeface="+mn-lt"/>
            </a:endParaRPr>
          </a:p>
        </p:txBody>
      </p:sp>
      <p:pic>
        <p:nvPicPr>
          <p:cNvPr id="5" name="Picture 5">
            <a:extLst>
              <a:ext uri="{FF2B5EF4-FFF2-40B4-BE49-F238E27FC236}">
                <a16:creationId xmlns:a16="http://schemas.microsoft.com/office/drawing/2014/main" id="{3C828058-D73D-D92A-57DC-9979149D2684}"/>
              </a:ext>
            </a:extLst>
          </p:cNvPr>
          <p:cNvPicPr>
            <a:picLocks noChangeAspect="1"/>
          </p:cNvPicPr>
          <p:nvPr/>
        </p:nvPicPr>
        <p:blipFill>
          <a:blip r:embed="rId2"/>
          <a:stretch>
            <a:fillRect/>
          </a:stretch>
        </p:blipFill>
        <p:spPr>
          <a:xfrm>
            <a:off x="1175360" y="2641471"/>
            <a:ext cx="7012486" cy="1376729"/>
          </a:xfrm>
          <a:prstGeom prst="rect">
            <a:avLst/>
          </a:prstGeom>
        </p:spPr>
      </p:pic>
      <p:pic>
        <p:nvPicPr>
          <p:cNvPr id="6" name="Picture 6" descr="Text&#10;&#10;Description automatically generated">
            <a:extLst>
              <a:ext uri="{FF2B5EF4-FFF2-40B4-BE49-F238E27FC236}">
                <a16:creationId xmlns:a16="http://schemas.microsoft.com/office/drawing/2014/main" id="{89336B9E-758D-CDA7-6A62-13435B511F1C}"/>
              </a:ext>
            </a:extLst>
          </p:cNvPr>
          <p:cNvPicPr>
            <a:picLocks noChangeAspect="1"/>
          </p:cNvPicPr>
          <p:nvPr/>
        </p:nvPicPr>
        <p:blipFill>
          <a:blip r:embed="rId3"/>
          <a:stretch>
            <a:fillRect/>
          </a:stretch>
        </p:blipFill>
        <p:spPr>
          <a:xfrm>
            <a:off x="1091852" y="4995624"/>
            <a:ext cx="9580323" cy="875080"/>
          </a:xfrm>
          <a:prstGeom prst="rect">
            <a:avLst/>
          </a:prstGeom>
        </p:spPr>
      </p:pic>
    </p:spTree>
    <p:extLst>
      <p:ext uri="{BB962C8B-B14F-4D97-AF65-F5344CB8AC3E}">
        <p14:creationId xmlns:p14="http://schemas.microsoft.com/office/powerpoint/2010/main" val="14299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FD04-743B-056B-66F3-5DF6BD86C780}"/>
              </a:ext>
            </a:extLst>
          </p:cNvPr>
          <p:cNvSpPr>
            <a:spLocks noGrp="1"/>
          </p:cNvSpPr>
          <p:nvPr>
            <p:ph type="title"/>
          </p:nvPr>
        </p:nvSpPr>
        <p:spPr/>
        <p:txBody>
          <a:bodyPr/>
          <a:lstStyle/>
          <a:p>
            <a:r>
              <a:rPr lang="en-US">
                <a:ea typeface="+mj-lt"/>
                <a:cs typeface="+mj-lt"/>
              </a:rPr>
              <a:t>Detail on Sequential Implementation</a:t>
            </a:r>
          </a:p>
        </p:txBody>
      </p:sp>
      <p:sp>
        <p:nvSpPr>
          <p:cNvPr id="3" name="Content Placeholder 2">
            <a:extLst>
              <a:ext uri="{FF2B5EF4-FFF2-40B4-BE49-F238E27FC236}">
                <a16:creationId xmlns:a16="http://schemas.microsoft.com/office/drawing/2014/main" id="{785D0947-1AD9-AE0D-305F-BB6A36A23D0C}"/>
              </a:ext>
            </a:extLst>
          </p:cNvPr>
          <p:cNvSpPr>
            <a:spLocks noGrp="1"/>
          </p:cNvSpPr>
          <p:nvPr>
            <p:ph idx="1"/>
          </p:nvPr>
        </p:nvSpPr>
        <p:spPr/>
        <p:txBody>
          <a:bodyPr vert="horz" lIns="91440" tIns="45720" rIns="91440" bIns="45720" rtlCol="0" anchor="t">
            <a:normAutofit/>
          </a:bodyPr>
          <a:lstStyle/>
          <a:p>
            <a:r>
              <a:rPr lang="en-US" sz="1900">
                <a:latin typeface="Arial"/>
                <a:cs typeface="Arial"/>
              </a:rPr>
              <a:t>Insert</a:t>
            </a:r>
          </a:p>
          <a:p>
            <a:pPr lvl="1"/>
            <a:endParaRPr lang="en-US" sz="1700">
              <a:latin typeface="Arial"/>
              <a:cs typeface="Arial"/>
            </a:endParaRPr>
          </a:p>
          <a:p>
            <a:endParaRPr lang="en-US" sz="1900">
              <a:latin typeface="Arial"/>
              <a:cs typeface="Arial"/>
            </a:endParaRPr>
          </a:p>
          <a:p>
            <a:endParaRPr lang="en-US" sz="1900">
              <a:latin typeface="Arial"/>
              <a:cs typeface="Arial"/>
            </a:endParaRPr>
          </a:p>
          <a:p>
            <a:endParaRPr lang="en-US"/>
          </a:p>
        </p:txBody>
      </p:sp>
      <p:pic>
        <p:nvPicPr>
          <p:cNvPr id="5" name="Picture 5" descr="Text&#10;&#10;Description automatically generated">
            <a:extLst>
              <a:ext uri="{FF2B5EF4-FFF2-40B4-BE49-F238E27FC236}">
                <a16:creationId xmlns:a16="http://schemas.microsoft.com/office/drawing/2014/main" id="{53701101-B410-F316-C392-03F7793FB0FC}"/>
              </a:ext>
            </a:extLst>
          </p:cNvPr>
          <p:cNvPicPr>
            <a:picLocks noChangeAspect="1"/>
          </p:cNvPicPr>
          <p:nvPr/>
        </p:nvPicPr>
        <p:blipFill>
          <a:blip r:embed="rId2"/>
          <a:stretch>
            <a:fillRect/>
          </a:stretch>
        </p:blipFill>
        <p:spPr>
          <a:xfrm>
            <a:off x="653441" y="2666686"/>
            <a:ext cx="11396597" cy="2234433"/>
          </a:xfrm>
          <a:prstGeom prst="rect">
            <a:avLst/>
          </a:prstGeom>
        </p:spPr>
      </p:pic>
    </p:spTree>
    <p:extLst>
      <p:ext uri="{BB962C8B-B14F-4D97-AF65-F5344CB8AC3E}">
        <p14:creationId xmlns:p14="http://schemas.microsoft.com/office/powerpoint/2010/main" val="323787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415-EBF8-F6D7-402B-5CC261BA651F}"/>
              </a:ext>
            </a:extLst>
          </p:cNvPr>
          <p:cNvSpPr>
            <a:spLocks noGrp="1"/>
          </p:cNvSpPr>
          <p:nvPr>
            <p:ph type="title"/>
          </p:nvPr>
        </p:nvSpPr>
        <p:spPr/>
        <p:txBody>
          <a:bodyPr/>
          <a:lstStyle/>
          <a:p>
            <a:r>
              <a:rPr lang="en-US">
                <a:ea typeface="+mj-lt"/>
                <a:cs typeface="+mj-lt"/>
              </a:rPr>
              <a:t>Detail on Sequential Implementation</a:t>
            </a:r>
          </a:p>
        </p:txBody>
      </p:sp>
      <p:sp>
        <p:nvSpPr>
          <p:cNvPr id="3" name="Content Placeholder 2">
            <a:extLst>
              <a:ext uri="{FF2B5EF4-FFF2-40B4-BE49-F238E27FC236}">
                <a16:creationId xmlns:a16="http://schemas.microsoft.com/office/drawing/2014/main" id="{A620ADA6-B0F8-01FB-BC9D-FD866AE6BAE0}"/>
              </a:ext>
            </a:extLst>
          </p:cNvPr>
          <p:cNvSpPr>
            <a:spLocks noGrp="1"/>
          </p:cNvSpPr>
          <p:nvPr>
            <p:ph idx="1"/>
          </p:nvPr>
        </p:nvSpPr>
        <p:spPr/>
        <p:txBody>
          <a:bodyPr vert="horz" lIns="91440" tIns="45720" rIns="91440" bIns="45720" rtlCol="0" anchor="t">
            <a:normAutofit/>
          </a:bodyPr>
          <a:lstStyle/>
          <a:p>
            <a:r>
              <a:rPr lang="en-US" sz="1800">
                <a:latin typeface="Arial"/>
                <a:cs typeface="Arial"/>
              </a:rPr>
              <a:t>Delete</a:t>
            </a:r>
          </a:p>
          <a:p>
            <a:pPr marL="274320" lvl="1" indent="0">
              <a:buNone/>
            </a:pPr>
            <a:endParaRPr lang="en-US" sz="1600">
              <a:latin typeface="Arial"/>
              <a:cs typeface="Arial"/>
            </a:endParaRPr>
          </a:p>
          <a:p>
            <a:pPr lvl="1"/>
            <a:endParaRPr lang="en-US"/>
          </a:p>
        </p:txBody>
      </p:sp>
      <p:pic>
        <p:nvPicPr>
          <p:cNvPr id="5" name="Picture 5" descr="Text&#10;&#10;Description automatically generated">
            <a:extLst>
              <a:ext uri="{FF2B5EF4-FFF2-40B4-BE49-F238E27FC236}">
                <a16:creationId xmlns:a16="http://schemas.microsoft.com/office/drawing/2014/main" id="{2CC17266-5B8C-0F84-241F-79078C985359}"/>
              </a:ext>
            </a:extLst>
          </p:cNvPr>
          <p:cNvPicPr>
            <a:picLocks noChangeAspect="1"/>
          </p:cNvPicPr>
          <p:nvPr/>
        </p:nvPicPr>
        <p:blipFill>
          <a:blip r:embed="rId2"/>
          <a:stretch>
            <a:fillRect/>
          </a:stretch>
        </p:blipFill>
        <p:spPr>
          <a:xfrm>
            <a:off x="1185797" y="2585094"/>
            <a:ext cx="9121035" cy="3524964"/>
          </a:xfrm>
          <a:prstGeom prst="rect">
            <a:avLst/>
          </a:prstGeom>
        </p:spPr>
      </p:pic>
    </p:spTree>
    <p:extLst>
      <p:ext uri="{BB962C8B-B14F-4D97-AF65-F5344CB8AC3E}">
        <p14:creationId xmlns:p14="http://schemas.microsoft.com/office/powerpoint/2010/main" val="194388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F36A-A2C1-EC6D-A79C-195D5BA27D12}"/>
              </a:ext>
            </a:extLst>
          </p:cNvPr>
          <p:cNvSpPr>
            <a:spLocks noGrp="1"/>
          </p:cNvSpPr>
          <p:nvPr>
            <p:ph type="title"/>
          </p:nvPr>
        </p:nvSpPr>
        <p:spPr>
          <a:xfrm>
            <a:off x="548639" y="950976"/>
            <a:ext cx="10995659" cy="866183"/>
          </a:xfrm>
        </p:spPr>
        <p:txBody>
          <a:bodyPr/>
          <a:lstStyle/>
          <a:p>
            <a:r>
              <a:rPr lang="en-US"/>
              <a:t>Concurrent Implementation - Optimistic Approach</a:t>
            </a:r>
          </a:p>
        </p:txBody>
      </p:sp>
      <p:sp>
        <p:nvSpPr>
          <p:cNvPr id="3" name="Content Placeholder 2">
            <a:extLst>
              <a:ext uri="{FF2B5EF4-FFF2-40B4-BE49-F238E27FC236}">
                <a16:creationId xmlns:a16="http://schemas.microsoft.com/office/drawing/2014/main" id="{890D0326-69FB-E1AB-0AD8-D515B3B5FC98}"/>
              </a:ext>
            </a:extLst>
          </p:cNvPr>
          <p:cNvSpPr>
            <a:spLocks noGrp="1"/>
          </p:cNvSpPr>
          <p:nvPr>
            <p:ph idx="1"/>
          </p:nvPr>
        </p:nvSpPr>
        <p:spPr>
          <a:xfrm>
            <a:off x="548641" y="1673922"/>
            <a:ext cx="10995660" cy="4383978"/>
          </a:xfrm>
        </p:spPr>
        <p:txBody>
          <a:bodyPr vert="horz" lIns="91440" tIns="45720" rIns="91440" bIns="45720" rtlCol="0" anchor="t">
            <a:normAutofit fontScale="85000" lnSpcReduction="10000"/>
          </a:bodyPr>
          <a:lstStyle/>
          <a:p>
            <a:r>
              <a:rPr lang="en-US" dirty="0">
                <a:ea typeface="+mn-lt"/>
                <a:cs typeface="+mn-lt"/>
              </a:rPr>
              <a:t>Note: Their implementation if traversed </a:t>
            </a:r>
            <a:r>
              <a:rPr lang="en-US" dirty="0" err="1">
                <a:ea typeface="+mn-lt"/>
                <a:cs typeface="+mn-lt"/>
              </a:rPr>
              <a:t>inorder</a:t>
            </a:r>
            <a:r>
              <a:rPr lang="en-US" dirty="0">
                <a:ea typeface="+mn-lt"/>
                <a:cs typeface="+mn-lt"/>
              </a:rPr>
              <a:t> we get descending order of elements</a:t>
            </a:r>
          </a:p>
          <a:p>
            <a:r>
              <a:rPr lang="en-US" dirty="0">
                <a:ea typeface="+mn-lt"/>
                <a:cs typeface="+mn-lt"/>
              </a:rPr>
              <a:t>Each node is represented as a union of records </a:t>
            </a:r>
            <a:r>
              <a:rPr lang="en-US" dirty="0" err="1">
                <a:ea typeface="+mn-lt"/>
                <a:cs typeface="+mn-lt"/>
              </a:rPr>
              <a:t>val</a:t>
            </a:r>
            <a:r>
              <a:rPr lang="en-US" dirty="0">
                <a:ea typeface="+mn-lt"/>
                <a:cs typeface="+mn-lt"/>
              </a:rPr>
              <a:t>, the value in the node of arbitrary comparable type, </a:t>
            </a:r>
            <a:r>
              <a:rPr lang="en-US" dirty="0" err="1">
                <a:ea typeface="+mn-lt"/>
                <a:cs typeface="+mn-lt"/>
              </a:rPr>
              <a:t>slock</a:t>
            </a:r>
            <a:r>
              <a:rPr lang="en-US" dirty="0">
                <a:ea typeface="+mn-lt"/>
                <a:cs typeface="+mn-lt"/>
              </a:rPr>
              <a:t>, the lock that guards the state, </a:t>
            </a:r>
            <a:r>
              <a:rPr lang="en-US" dirty="0" err="1">
                <a:ea typeface="+mn-lt"/>
                <a:cs typeface="+mn-lt"/>
              </a:rPr>
              <a:t>llock</a:t>
            </a:r>
            <a:r>
              <a:rPr lang="en-US" dirty="0">
                <a:ea typeface="+mn-lt"/>
                <a:cs typeface="+mn-lt"/>
              </a:rPr>
              <a:t> and </a:t>
            </a:r>
            <a:r>
              <a:rPr lang="en-US" dirty="0" err="1">
                <a:ea typeface="+mn-lt"/>
                <a:cs typeface="+mn-lt"/>
              </a:rPr>
              <a:t>rlock</a:t>
            </a:r>
            <a:r>
              <a:rPr lang="en-US" dirty="0">
                <a:ea typeface="+mn-lt"/>
                <a:cs typeface="+mn-lt"/>
              </a:rPr>
              <a:t>, the locks that guard the pointers to left and right children, correspondingly, and deleted, the flag of logical deletion.</a:t>
            </a:r>
            <a:endParaRPr lang="en-US" dirty="0"/>
          </a:p>
          <a:p>
            <a:r>
              <a:rPr lang="en-US" b="1" dirty="0"/>
              <a:t>Traversal</a:t>
            </a:r>
          </a:p>
          <a:p>
            <a:pPr lvl="1"/>
            <a:r>
              <a:rPr lang="en-US" b="1" dirty="0">
                <a:ea typeface="+mn-lt"/>
                <a:cs typeface="+mn-lt"/>
              </a:rPr>
              <a:t>Wait-Free:</a:t>
            </a:r>
            <a:r>
              <a:rPr lang="en-US" dirty="0">
                <a:ea typeface="+mn-lt"/>
                <a:cs typeface="+mn-lt"/>
              </a:rPr>
              <a:t> Locations to be modified are locked and then the reads performed during the traversal are validated. If validation fails, the operation is restarted.</a:t>
            </a:r>
          </a:p>
          <a:p>
            <a:r>
              <a:rPr lang="en-US" dirty="0">
                <a:ea typeface="+mn-lt"/>
                <a:cs typeface="+mn-lt"/>
              </a:rPr>
              <a:t>When the algorithm </a:t>
            </a:r>
            <a:r>
              <a:rPr lang="en-US" b="1" dirty="0">
                <a:ea typeface="+mn-lt"/>
                <a:cs typeface="+mn-lt"/>
              </a:rPr>
              <a:t>reads </a:t>
            </a:r>
            <a:r>
              <a:rPr lang="en-US" dirty="0">
                <a:ea typeface="+mn-lt"/>
                <a:cs typeface="+mn-lt"/>
              </a:rPr>
              <a:t>the field it stores it in the “cache” and further accesses return the “cached” value instead of reading the same field twice.</a:t>
            </a:r>
          </a:p>
          <a:p>
            <a:r>
              <a:rPr lang="en-US" b="1" dirty="0"/>
              <a:t>Deletion</a:t>
            </a:r>
          </a:p>
          <a:p>
            <a:pPr lvl="1"/>
            <a:r>
              <a:rPr lang="en-US" dirty="0">
                <a:ea typeface="+mn-lt"/>
                <a:cs typeface="+mn-lt"/>
              </a:rPr>
              <a:t>Deletion of the node happens in two stages. At first, the delete operation logically removes a node from the tree by setting the </a:t>
            </a:r>
            <a:r>
              <a:rPr lang="en-US" dirty="0" err="1">
                <a:ea typeface="+mn-lt"/>
                <a:cs typeface="+mn-lt"/>
              </a:rPr>
              <a:t>boolean</a:t>
            </a:r>
            <a:r>
              <a:rPr lang="en-US" dirty="0">
                <a:ea typeface="+mn-lt"/>
                <a:cs typeface="+mn-lt"/>
              </a:rPr>
              <a:t> flag to deleted. </a:t>
            </a:r>
          </a:p>
          <a:p>
            <a:pPr lvl="1"/>
            <a:r>
              <a:rPr lang="en-US" dirty="0">
                <a:ea typeface="+mn-lt"/>
                <a:cs typeface="+mn-lt"/>
              </a:rPr>
              <a:t>Secondly, the delete operation updates the links to physically remove the node.</a:t>
            </a:r>
            <a:endParaRPr lang="en-US" dirty="0"/>
          </a:p>
          <a:p>
            <a:pPr lvl="1"/>
            <a:endParaRPr lang="en-US"/>
          </a:p>
          <a:p>
            <a:pPr lvl="1"/>
            <a:endParaRPr lang="en-US"/>
          </a:p>
          <a:p>
            <a:pPr marL="274320" lvl="1" indent="0">
              <a:buNone/>
            </a:pPr>
            <a:endParaRPr lang="en-US"/>
          </a:p>
          <a:p>
            <a:pPr lvl="1"/>
            <a:endParaRPr lang="en-US"/>
          </a:p>
        </p:txBody>
      </p:sp>
    </p:spTree>
    <p:extLst>
      <p:ext uri="{BB962C8B-B14F-4D97-AF65-F5344CB8AC3E}">
        <p14:creationId xmlns:p14="http://schemas.microsoft.com/office/powerpoint/2010/main" val="164011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E143-AA2A-8488-F5C9-1222D7F89523}"/>
              </a:ext>
            </a:extLst>
          </p:cNvPr>
          <p:cNvSpPr>
            <a:spLocks noGrp="1"/>
          </p:cNvSpPr>
          <p:nvPr>
            <p:ph type="title"/>
          </p:nvPr>
        </p:nvSpPr>
        <p:spPr/>
        <p:txBody>
          <a:bodyPr/>
          <a:lstStyle/>
          <a:p>
            <a:r>
              <a:rPr lang="en-US"/>
              <a:t>Locks in Concurrent Implementation</a:t>
            </a:r>
          </a:p>
        </p:txBody>
      </p:sp>
      <p:sp>
        <p:nvSpPr>
          <p:cNvPr id="3" name="Content Placeholder 2">
            <a:extLst>
              <a:ext uri="{FF2B5EF4-FFF2-40B4-BE49-F238E27FC236}">
                <a16:creationId xmlns:a16="http://schemas.microsoft.com/office/drawing/2014/main" id="{93478BB8-0F84-7563-6324-D055F828A2B0}"/>
              </a:ext>
            </a:extLst>
          </p:cNvPr>
          <p:cNvSpPr>
            <a:spLocks noGrp="1"/>
          </p:cNvSpPr>
          <p:nvPr>
            <p:ph idx="1"/>
          </p:nvPr>
        </p:nvSpPr>
        <p:spPr>
          <a:xfrm>
            <a:off x="548641" y="1673922"/>
            <a:ext cx="10995660" cy="4383978"/>
          </a:xfrm>
        </p:spPr>
        <p:txBody>
          <a:bodyPr vert="horz" lIns="91440" tIns="45720" rIns="91440" bIns="45720" rtlCol="0" anchor="t">
            <a:normAutofit/>
          </a:bodyPr>
          <a:lstStyle/>
          <a:p>
            <a:r>
              <a:rPr lang="en-US">
                <a:ea typeface="+mn-lt"/>
                <a:cs typeface="+mn-lt"/>
              </a:rPr>
              <a:t>Implemented read-write lock </a:t>
            </a:r>
            <a:r>
              <a:rPr lang="en-US" b="1">
                <a:ea typeface="+mn-lt"/>
                <a:cs typeface="+mn-lt"/>
              </a:rPr>
              <a:t>for each field of node</a:t>
            </a:r>
            <a:r>
              <a:rPr lang="en-US">
                <a:ea typeface="+mn-lt"/>
                <a:cs typeface="+mn-lt"/>
              </a:rPr>
              <a:t> simply as one lock variable.</a:t>
            </a:r>
          </a:p>
          <a:p>
            <a:r>
              <a:rPr lang="en-US">
                <a:ea typeface="+mn-lt"/>
                <a:cs typeface="+mn-lt"/>
              </a:rPr>
              <a:t>The smallest bit of lock indicates whether the write lock is taken or not, the rest part of the variable indicates the number of readers that have taken a lock</a:t>
            </a:r>
          </a:p>
          <a:p>
            <a:r>
              <a:rPr lang="en-US">
                <a:ea typeface="+mn-lt"/>
                <a:cs typeface="+mn-lt"/>
              </a:rPr>
              <a:t>In other words, lock is zero if the lock is not taken, lock is one if the write lock is taken, otherwise, lock divided by two represents the number of times the read lock is taken. The locking and unlocking are done using the atomic compare-and-set primitive.</a:t>
            </a:r>
          </a:p>
          <a:p>
            <a:r>
              <a:rPr lang="en-US">
                <a:ea typeface="+mn-lt"/>
                <a:cs typeface="+mn-lt"/>
              </a:rPr>
              <a:t>Along, with standard </a:t>
            </a:r>
            <a:r>
              <a:rPr lang="en-US" err="1">
                <a:ea typeface="+mn-lt"/>
                <a:cs typeface="+mn-lt"/>
              </a:rPr>
              <a:t>tryWriteLock</a:t>
            </a:r>
            <a:r>
              <a:rPr lang="en-US">
                <a:ea typeface="+mn-lt"/>
                <a:cs typeface="+mn-lt"/>
              </a:rPr>
              <a:t>, </a:t>
            </a:r>
            <a:r>
              <a:rPr lang="en-US" err="1">
                <a:ea typeface="+mn-lt"/>
                <a:cs typeface="+mn-lt"/>
              </a:rPr>
              <a:t>tryReadLock</a:t>
            </a:r>
            <a:r>
              <a:rPr lang="en-US">
                <a:ea typeface="+mn-lt"/>
                <a:cs typeface="+mn-lt"/>
              </a:rPr>
              <a:t>, </a:t>
            </a:r>
            <a:r>
              <a:rPr lang="en-US" err="1">
                <a:ea typeface="+mn-lt"/>
                <a:cs typeface="+mn-lt"/>
              </a:rPr>
              <a:t>unlockWrite</a:t>
            </a:r>
            <a:r>
              <a:rPr lang="en-US">
                <a:ea typeface="+mn-lt"/>
                <a:cs typeface="+mn-lt"/>
              </a:rPr>
              <a:t> and </a:t>
            </a:r>
            <a:r>
              <a:rPr lang="en-US" err="1">
                <a:ea typeface="+mn-lt"/>
                <a:cs typeface="+mn-lt"/>
              </a:rPr>
              <a:t>unlockRead</a:t>
            </a:r>
            <a:r>
              <a:rPr lang="en-US">
                <a:ea typeface="+mn-lt"/>
                <a:cs typeface="+mn-lt"/>
              </a:rPr>
              <a:t> we provide additional six functions on a node: </a:t>
            </a:r>
            <a:r>
              <a:rPr lang="en-US" err="1">
                <a:ea typeface="+mn-lt"/>
                <a:cs typeface="+mn-lt"/>
              </a:rPr>
              <a:t>tryLockLeftEdge</a:t>
            </a:r>
            <a:r>
              <a:rPr lang="en-US">
                <a:ea typeface="+mn-lt"/>
                <a:cs typeface="+mn-lt"/>
              </a:rPr>
              <a:t>(</a:t>
            </a:r>
            <a:r>
              <a:rPr lang="en-US" err="1">
                <a:ea typeface="+mn-lt"/>
                <a:cs typeface="+mn-lt"/>
              </a:rPr>
              <a:t>Ref|Val</a:t>
            </a:r>
            <a:r>
              <a:rPr lang="en-US">
                <a:ea typeface="+mn-lt"/>
                <a:cs typeface="+mn-lt"/>
              </a:rPr>
              <a:t>)(exp), </a:t>
            </a:r>
            <a:r>
              <a:rPr lang="en-US" err="1">
                <a:ea typeface="+mn-lt"/>
                <a:cs typeface="+mn-lt"/>
              </a:rPr>
              <a:t>lockRightEdge</a:t>
            </a:r>
            <a:r>
              <a:rPr lang="en-US">
                <a:ea typeface="+mn-lt"/>
                <a:cs typeface="+mn-lt"/>
              </a:rPr>
              <a:t>(</a:t>
            </a:r>
            <a:r>
              <a:rPr lang="en-US" err="1">
                <a:ea typeface="+mn-lt"/>
                <a:cs typeface="+mn-lt"/>
              </a:rPr>
              <a:t>Ref|Val</a:t>
            </a:r>
            <a:r>
              <a:rPr lang="en-US">
                <a:ea typeface="+mn-lt"/>
                <a:cs typeface="+mn-lt"/>
              </a:rPr>
              <a:t>)(exp) and try(</a:t>
            </a:r>
            <a:r>
              <a:rPr lang="en-US" err="1">
                <a:ea typeface="+mn-lt"/>
                <a:cs typeface="+mn-lt"/>
              </a:rPr>
              <a:t>Read|Write</a:t>
            </a:r>
            <a:r>
              <a:rPr lang="en-US">
                <a:ea typeface="+mn-lt"/>
                <a:cs typeface="+mn-lt"/>
              </a:rPr>
              <a:t>)</a:t>
            </a:r>
            <a:r>
              <a:rPr lang="en-US" err="1">
                <a:ea typeface="+mn-lt"/>
                <a:cs typeface="+mn-lt"/>
              </a:rPr>
              <a:t>LockState</a:t>
            </a:r>
            <a:r>
              <a:rPr lang="en-US">
                <a:ea typeface="+mn-lt"/>
                <a:cs typeface="+mn-lt"/>
              </a:rPr>
              <a:t>(exp)</a:t>
            </a:r>
          </a:p>
          <a:p>
            <a:r>
              <a:rPr lang="en-US"/>
              <a:t>| indicates </a:t>
            </a:r>
            <a:r>
              <a:rPr lang="en-US">
                <a:ea typeface="+mn-lt"/>
                <a:cs typeface="+mn-lt"/>
              </a:rPr>
              <a:t>as either we choose the first option or the second option.</a:t>
            </a:r>
            <a:endParaRPr lang="en-US"/>
          </a:p>
        </p:txBody>
      </p:sp>
    </p:spTree>
    <p:extLst>
      <p:ext uri="{BB962C8B-B14F-4D97-AF65-F5344CB8AC3E}">
        <p14:creationId xmlns:p14="http://schemas.microsoft.com/office/powerpoint/2010/main" val="38310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C4A3-2735-5369-6354-958D3E43D454}"/>
              </a:ext>
            </a:extLst>
          </p:cNvPr>
          <p:cNvSpPr>
            <a:spLocks noGrp="1"/>
          </p:cNvSpPr>
          <p:nvPr>
            <p:ph type="title"/>
          </p:nvPr>
        </p:nvSpPr>
        <p:spPr>
          <a:xfrm>
            <a:off x="548639" y="950976"/>
            <a:ext cx="10995659" cy="539369"/>
          </a:xfrm>
        </p:spPr>
        <p:txBody>
          <a:bodyPr>
            <a:normAutofit fontScale="90000"/>
          </a:bodyPr>
          <a:lstStyle/>
          <a:p>
            <a:r>
              <a:rPr lang="en-US"/>
              <a:t>Contents</a:t>
            </a:r>
          </a:p>
        </p:txBody>
      </p:sp>
      <p:sp>
        <p:nvSpPr>
          <p:cNvPr id="3" name="Content Placeholder 2">
            <a:extLst>
              <a:ext uri="{FF2B5EF4-FFF2-40B4-BE49-F238E27FC236}">
                <a16:creationId xmlns:a16="http://schemas.microsoft.com/office/drawing/2014/main" id="{E6186C39-BBA5-1A34-1295-271D34D03EBD}"/>
              </a:ext>
            </a:extLst>
          </p:cNvPr>
          <p:cNvSpPr>
            <a:spLocks noGrp="1"/>
          </p:cNvSpPr>
          <p:nvPr>
            <p:ph idx="1"/>
          </p:nvPr>
        </p:nvSpPr>
        <p:spPr>
          <a:xfrm>
            <a:off x="548641" y="1489076"/>
            <a:ext cx="4747260" cy="4853304"/>
          </a:xfrm>
        </p:spPr>
        <p:txBody>
          <a:bodyPr vert="horz" lIns="91440" tIns="45720" rIns="91440" bIns="45720" rtlCol="0" anchor="t">
            <a:normAutofit/>
          </a:bodyPr>
          <a:lstStyle/>
          <a:p>
            <a:pPr marL="457200" indent="-457200">
              <a:buAutoNum type="arabicPeriod"/>
            </a:pPr>
            <a:r>
              <a:rPr lang="en-US">
                <a:ea typeface="+mn-lt"/>
                <a:cs typeface="+mn-lt"/>
              </a:rPr>
              <a:t>Pretext</a:t>
            </a:r>
          </a:p>
          <a:p>
            <a:pPr lvl="1" indent="0"/>
            <a:r>
              <a:rPr lang="en-US">
                <a:ea typeface="+mn-lt"/>
                <a:cs typeface="+mn-lt"/>
              </a:rPr>
              <a:t>Binary Search Tree </a:t>
            </a:r>
            <a:endParaRPr lang="en-US"/>
          </a:p>
          <a:p>
            <a:pPr lvl="1" indent="0"/>
            <a:r>
              <a:rPr lang="en-US">
                <a:ea typeface="+mn-lt"/>
                <a:cs typeface="+mn-lt"/>
              </a:rPr>
              <a:t>Why Optimality in BST ? </a:t>
            </a:r>
            <a:endParaRPr lang="en-US"/>
          </a:p>
          <a:p>
            <a:pPr lvl="1" indent="0"/>
            <a:r>
              <a:rPr lang="en-US">
                <a:ea typeface="+mn-lt"/>
                <a:cs typeface="+mn-lt"/>
              </a:rPr>
              <a:t>Partial External Sequential Tree (PEST) </a:t>
            </a:r>
            <a:endParaRPr lang="en-US"/>
          </a:p>
          <a:p>
            <a:pPr lvl="1" indent="0"/>
            <a:r>
              <a:rPr lang="en-US">
                <a:ea typeface="+mn-lt"/>
                <a:cs typeface="+mn-lt"/>
              </a:rPr>
              <a:t>Linearizability in Parallel Programming </a:t>
            </a:r>
            <a:endParaRPr lang="en-US"/>
          </a:p>
          <a:p>
            <a:pPr lvl="1" indent="0"/>
            <a:r>
              <a:rPr lang="en-US">
                <a:ea typeface="+mn-lt"/>
                <a:cs typeface="+mn-lt"/>
              </a:rPr>
              <a:t>Lazy Locking Synchronization</a:t>
            </a:r>
          </a:p>
          <a:p>
            <a:pPr marL="0" indent="0">
              <a:buNone/>
            </a:pPr>
            <a:r>
              <a:rPr lang="en-US">
                <a:ea typeface="+mn-lt"/>
                <a:cs typeface="+mn-lt"/>
              </a:rPr>
              <a:t>2. Abstract  </a:t>
            </a:r>
          </a:p>
          <a:p>
            <a:pPr marL="0" indent="0">
              <a:buNone/>
            </a:pPr>
            <a:r>
              <a:rPr lang="en-US">
                <a:ea typeface="+mn-lt"/>
                <a:cs typeface="+mn-lt"/>
              </a:rPr>
              <a:t>3. Metric of Concurrency  </a:t>
            </a:r>
          </a:p>
          <a:p>
            <a:pPr marL="0" indent="0">
              <a:buNone/>
            </a:pPr>
            <a:r>
              <a:rPr lang="en-US">
                <a:ea typeface="+mn-lt"/>
                <a:cs typeface="+mn-lt"/>
              </a:rPr>
              <a:t>4. Implementation Idea </a:t>
            </a:r>
          </a:p>
          <a:p>
            <a:pPr lvl="1"/>
            <a:r>
              <a:rPr lang="en-US"/>
              <a:t>What is a 'set' object?</a:t>
            </a:r>
          </a:p>
        </p:txBody>
      </p:sp>
      <p:sp>
        <p:nvSpPr>
          <p:cNvPr id="6" name="Content Placeholder 2">
            <a:extLst>
              <a:ext uri="{FF2B5EF4-FFF2-40B4-BE49-F238E27FC236}">
                <a16:creationId xmlns:a16="http://schemas.microsoft.com/office/drawing/2014/main" id="{80304B0F-3043-BFE8-AF6C-FB84C1EFAF72}"/>
              </a:ext>
            </a:extLst>
          </p:cNvPr>
          <p:cNvSpPr txBox="1">
            <a:spLocks/>
          </p:cNvSpPr>
          <p:nvPr/>
        </p:nvSpPr>
        <p:spPr>
          <a:xfrm>
            <a:off x="5455921" y="1489076"/>
            <a:ext cx="5935980" cy="485330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ea typeface="+mn-lt"/>
                <a:cs typeface="+mn-lt"/>
              </a:rPr>
              <a:t>5. Specification for PEBST  </a:t>
            </a:r>
            <a:endParaRPr lang="en-US"/>
          </a:p>
          <a:p>
            <a:pPr lvl="1" indent="0"/>
            <a:r>
              <a:rPr lang="en-US">
                <a:ea typeface="+mn-lt"/>
                <a:cs typeface="+mn-lt"/>
              </a:rPr>
              <a:t>Few more Points on PEBST </a:t>
            </a:r>
          </a:p>
          <a:p>
            <a:pPr lvl="1" indent="0"/>
            <a:r>
              <a:rPr lang="en-US">
                <a:ea typeface="+mn-lt"/>
                <a:cs typeface="+mn-lt"/>
              </a:rPr>
              <a:t>Detail on Sequential Implementation </a:t>
            </a:r>
          </a:p>
          <a:p>
            <a:pPr marL="0" indent="0">
              <a:buNone/>
            </a:pPr>
            <a:r>
              <a:rPr lang="en-US">
                <a:ea typeface="+mn-lt"/>
                <a:cs typeface="+mn-lt"/>
              </a:rPr>
              <a:t>6. Concurrent Implementation - Optimistic Approach</a:t>
            </a:r>
          </a:p>
          <a:p>
            <a:pPr lvl="1" indent="0"/>
            <a:r>
              <a:rPr lang="en-US">
                <a:ea typeface="+mn-lt"/>
                <a:cs typeface="+mn-lt"/>
              </a:rPr>
              <a:t>Locks in Concurrent Implementation </a:t>
            </a:r>
          </a:p>
          <a:p>
            <a:pPr lvl="1" indent="0"/>
            <a:r>
              <a:rPr lang="en-US">
                <a:ea typeface="+mn-lt"/>
                <a:cs typeface="+mn-lt"/>
              </a:rPr>
              <a:t>Detail on different Locks used (6)   </a:t>
            </a:r>
          </a:p>
          <a:p>
            <a:pPr lvl="1" indent="0"/>
            <a:r>
              <a:rPr lang="en-US">
                <a:ea typeface="+mn-lt"/>
                <a:cs typeface="+mn-lt"/>
              </a:rPr>
              <a:t>Detail on Concurrent Implementation  </a:t>
            </a:r>
          </a:p>
          <a:p>
            <a:pPr marL="0" indent="0">
              <a:buNone/>
            </a:pPr>
            <a:r>
              <a:rPr lang="en-US">
                <a:ea typeface="+mn-lt"/>
                <a:cs typeface="+mn-lt"/>
              </a:rPr>
              <a:t>7. Correctness and Optimality</a:t>
            </a:r>
          </a:p>
          <a:p>
            <a:pPr marL="0" indent="0">
              <a:buNone/>
            </a:pPr>
            <a:r>
              <a:rPr lang="en-US">
                <a:ea typeface="+mn-lt"/>
                <a:cs typeface="+mn-lt"/>
              </a:rPr>
              <a:t>8. Comparision of their Algorithm</a:t>
            </a:r>
          </a:p>
          <a:p>
            <a:pPr marL="0" indent="0">
              <a:buNone/>
            </a:pPr>
            <a:endParaRPr lang="en-US">
              <a:ea typeface="+mn-lt"/>
              <a:cs typeface="+mn-lt"/>
            </a:endParaRPr>
          </a:p>
          <a:p>
            <a:pPr marL="0" indent="0">
              <a:lnSpc>
                <a:spcPct val="100000"/>
              </a:lnSpc>
              <a:spcBef>
                <a:spcPts val="0"/>
              </a:spcBef>
              <a:buNone/>
            </a:pPr>
            <a:r>
              <a:rPr lang="en-US">
                <a:ea typeface="+mn-lt"/>
                <a:cs typeface="+mn-lt"/>
              </a:rPr>
              <a:t>9. Performance Eval  </a:t>
            </a:r>
          </a:p>
          <a:p>
            <a:pPr marL="0" indent="0">
              <a:lnSpc>
                <a:spcPct val="100000"/>
              </a:lnSpc>
              <a:spcBef>
                <a:spcPts val="0"/>
              </a:spcBef>
              <a:buNone/>
            </a:pPr>
            <a:endParaRPr lang="en-US">
              <a:ea typeface="+mn-lt"/>
              <a:cs typeface="+mn-lt"/>
            </a:endParaRPr>
          </a:p>
          <a:p>
            <a:pPr marL="0" indent="0">
              <a:lnSpc>
                <a:spcPct val="100000"/>
              </a:lnSpc>
              <a:spcBef>
                <a:spcPts val="0"/>
              </a:spcBef>
              <a:buNone/>
            </a:pPr>
            <a:r>
              <a:rPr lang="en-US">
                <a:ea typeface="+mn-lt"/>
                <a:cs typeface="+mn-lt"/>
              </a:rPr>
              <a:t>10. Related Works and Discussions   </a:t>
            </a:r>
            <a:endParaRPr lang="en-US"/>
          </a:p>
          <a:p>
            <a:endParaRPr lang="en-US">
              <a:ea typeface="+mn-lt"/>
              <a:cs typeface="+mn-lt"/>
            </a:endParaRPr>
          </a:p>
        </p:txBody>
      </p:sp>
    </p:spTree>
    <p:extLst>
      <p:ext uri="{BB962C8B-B14F-4D97-AF65-F5344CB8AC3E}">
        <p14:creationId xmlns:p14="http://schemas.microsoft.com/office/powerpoint/2010/main" val="309720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8816-8AE5-FA47-DBC2-3159A356C895}"/>
              </a:ext>
            </a:extLst>
          </p:cNvPr>
          <p:cNvSpPr>
            <a:spLocks noGrp="1"/>
          </p:cNvSpPr>
          <p:nvPr>
            <p:ph type="title"/>
          </p:nvPr>
        </p:nvSpPr>
        <p:spPr/>
        <p:txBody>
          <a:bodyPr/>
          <a:lstStyle/>
          <a:p>
            <a:r>
              <a:rPr lang="en-US"/>
              <a:t>Detail on different Locks used (6)</a:t>
            </a:r>
          </a:p>
        </p:txBody>
      </p:sp>
      <p:sp>
        <p:nvSpPr>
          <p:cNvPr id="3" name="Content Placeholder 2">
            <a:extLst>
              <a:ext uri="{FF2B5EF4-FFF2-40B4-BE49-F238E27FC236}">
                <a16:creationId xmlns:a16="http://schemas.microsoft.com/office/drawing/2014/main" id="{0D2E0FEE-CFDB-408D-70F3-61712A6D4703}"/>
              </a:ext>
            </a:extLst>
          </p:cNvPr>
          <p:cNvSpPr>
            <a:spLocks noGrp="1"/>
          </p:cNvSpPr>
          <p:nvPr>
            <p:ph idx="1"/>
          </p:nvPr>
        </p:nvSpPr>
        <p:spPr>
          <a:xfrm>
            <a:off x="548641" y="1621731"/>
            <a:ext cx="10995660" cy="4436169"/>
          </a:xfrm>
        </p:spPr>
        <p:txBody>
          <a:bodyPr vert="horz" lIns="91440" tIns="45720" rIns="91440" bIns="45720" rtlCol="0" anchor="t">
            <a:normAutofit fontScale="92500"/>
          </a:bodyPr>
          <a:lstStyle/>
          <a:p>
            <a:r>
              <a:rPr lang="en-US" err="1">
                <a:ea typeface="+mn-lt"/>
                <a:cs typeface="+mn-lt"/>
              </a:rPr>
              <a:t>tryLock</a:t>
            </a:r>
            <a:r>
              <a:rPr lang="en-US">
                <a:ea typeface="+mn-lt"/>
                <a:cs typeface="+mn-lt"/>
              </a:rPr>
              <a:t>(</a:t>
            </a:r>
            <a:r>
              <a:rPr lang="en-US" err="1">
                <a:ea typeface="+mn-lt"/>
                <a:cs typeface="+mn-lt"/>
              </a:rPr>
              <a:t>Left|Right</a:t>
            </a:r>
            <a:r>
              <a:rPr lang="en-US">
                <a:ea typeface="+mn-lt"/>
                <a:cs typeface="+mn-lt"/>
              </a:rPr>
              <a:t>)</a:t>
            </a:r>
            <a:r>
              <a:rPr lang="en-US" err="1">
                <a:ea typeface="+mn-lt"/>
                <a:cs typeface="+mn-lt"/>
              </a:rPr>
              <a:t>EdgeRef</a:t>
            </a:r>
            <a:r>
              <a:rPr lang="en-US">
                <a:ea typeface="+mn-lt"/>
                <a:cs typeface="+mn-lt"/>
              </a:rPr>
              <a:t>(exp): Ensures that the lock is taken only if the field (left or right) guarded by that lock is equal to exp, i.e., the child node has not changed, and the current node is not deleted, i.e., its deleted mark is not set</a:t>
            </a:r>
          </a:p>
          <a:p>
            <a:r>
              <a:rPr lang="en-US" err="1">
                <a:ea typeface="+mn-lt"/>
                <a:cs typeface="+mn-lt"/>
              </a:rPr>
              <a:t>tryLock</a:t>
            </a:r>
            <a:r>
              <a:rPr lang="en-US">
                <a:ea typeface="+mn-lt"/>
                <a:cs typeface="+mn-lt"/>
              </a:rPr>
              <a:t>(</a:t>
            </a:r>
            <a:r>
              <a:rPr lang="en-US" err="1">
                <a:ea typeface="+mn-lt"/>
                <a:cs typeface="+mn-lt"/>
              </a:rPr>
              <a:t>Left|Right</a:t>
            </a:r>
            <a:r>
              <a:rPr lang="en-US">
                <a:ea typeface="+mn-lt"/>
                <a:cs typeface="+mn-lt"/>
              </a:rPr>
              <a:t>)</a:t>
            </a:r>
            <a:r>
              <a:rPr lang="en-US" err="1">
                <a:ea typeface="+mn-lt"/>
                <a:cs typeface="+mn-lt"/>
              </a:rPr>
              <a:t>EdgeVal</a:t>
            </a:r>
            <a:r>
              <a:rPr lang="en-US">
                <a:ea typeface="+mn-lt"/>
                <a:cs typeface="+mn-lt"/>
              </a:rPr>
              <a:t>(exp): Ensures that the lock is taken only if the value of the node in the field (left or right) guarded by that lock is equal to exp, i.e., the node could have changed but the value inside did not, and the current node is not deleted, i.e., its deletion mark is not set.</a:t>
            </a:r>
          </a:p>
          <a:p>
            <a:r>
              <a:rPr lang="en-US">
                <a:ea typeface="+mn-lt"/>
                <a:cs typeface="+mn-lt"/>
              </a:rPr>
              <a:t>try(</a:t>
            </a:r>
            <a:r>
              <a:rPr lang="en-US" err="1">
                <a:ea typeface="+mn-lt"/>
                <a:cs typeface="+mn-lt"/>
              </a:rPr>
              <a:t>Read|Write</a:t>
            </a:r>
            <a:r>
              <a:rPr lang="en-US">
                <a:ea typeface="+mn-lt"/>
                <a:cs typeface="+mn-lt"/>
              </a:rPr>
              <a:t>)</a:t>
            </a:r>
            <a:r>
              <a:rPr lang="en-US" err="1">
                <a:ea typeface="+mn-lt"/>
                <a:cs typeface="+mn-lt"/>
              </a:rPr>
              <a:t>LockState</a:t>
            </a:r>
            <a:r>
              <a:rPr lang="en-US">
                <a:ea typeface="+mn-lt"/>
                <a:cs typeface="+mn-lt"/>
              </a:rPr>
              <a:t>(exp): Ensures that the lock is taken only if the value of the state is equal to exp and the node is not deleted, i.e., its deletion mark is not set</a:t>
            </a:r>
          </a:p>
          <a:p>
            <a:r>
              <a:rPr lang="en-US">
                <a:ea typeface="+mn-lt"/>
                <a:cs typeface="+mn-lt"/>
              </a:rPr>
              <a:t>These six functions are implemented in the same manner: the function reads necessary fields and a lock variable, checks the conditions, if successful it takes a corresponding lock, then checks the conditions again, if unsuccessful it releases the lock.</a:t>
            </a:r>
          </a:p>
        </p:txBody>
      </p:sp>
    </p:spTree>
    <p:extLst>
      <p:ext uri="{BB962C8B-B14F-4D97-AF65-F5344CB8AC3E}">
        <p14:creationId xmlns:p14="http://schemas.microsoft.com/office/powerpoint/2010/main" val="6938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1B1F-2B63-6F18-5BBA-74BC22CED659}"/>
              </a:ext>
            </a:extLst>
          </p:cNvPr>
          <p:cNvSpPr>
            <a:spLocks noGrp="1"/>
          </p:cNvSpPr>
          <p:nvPr>
            <p:ph type="title"/>
          </p:nvPr>
        </p:nvSpPr>
        <p:spPr/>
        <p:txBody>
          <a:bodyPr/>
          <a:lstStyle/>
          <a:p>
            <a:r>
              <a:rPr lang="en-US"/>
              <a:t>Detail on Concurrent Implementation</a:t>
            </a:r>
          </a:p>
        </p:txBody>
      </p:sp>
      <p:sp>
        <p:nvSpPr>
          <p:cNvPr id="3" name="Content Placeholder 2">
            <a:extLst>
              <a:ext uri="{FF2B5EF4-FFF2-40B4-BE49-F238E27FC236}">
                <a16:creationId xmlns:a16="http://schemas.microsoft.com/office/drawing/2014/main" id="{8605071B-2921-2F88-939B-4EA17F1084B8}"/>
              </a:ext>
            </a:extLst>
          </p:cNvPr>
          <p:cNvSpPr>
            <a:spLocks noGrp="1"/>
          </p:cNvSpPr>
          <p:nvPr>
            <p:ph idx="1"/>
          </p:nvPr>
        </p:nvSpPr>
        <p:spPr/>
        <p:txBody>
          <a:bodyPr vert="horz" lIns="91440" tIns="45720" rIns="91440" bIns="45720" rtlCol="0" anchor="t">
            <a:normAutofit/>
          </a:bodyPr>
          <a:lstStyle/>
          <a:p>
            <a:r>
              <a:rPr lang="en-US">
                <a:ea typeface="+mn-lt"/>
                <a:cs typeface="+mn-lt"/>
              </a:rPr>
              <a:t>Traversal Function == Traversal Function (sequential implementation)</a:t>
            </a:r>
          </a:p>
          <a:p>
            <a:pPr lvl="1"/>
            <a:r>
              <a:rPr lang="en-US">
                <a:ea typeface="+mn-lt"/>
                <a:cs typeface="+mn-lt"/>
              </a:rPr>
              <a:t>Takes value "v" traverses down the tree respecting value property as long as current node is not null or its value is not "v" and returns last 3 visited nodes.</a:t>
            </a:r>
          </a:p>
          <a:p>
            <a:r>
              <a:rPr lang="en-US">
                <a:ea typeface="+mn-lt"/>
                <a:cs typeface="+mn-lt"/>
              </a:rPr>
              <a:t>Contains</a:t>
            </a:r>
          </a:p>
          <a:p>
            <a:pPr lvl="1"/>
            <a:r>
              <a:rPr lang="en-US">
                <a:ea typeface="+mn-lt"/>
                <a:cs typeface="+mn-lt"/>
              </a:rPr>
              <a:t>Checks if a particular node is deleted or not:</a:t>
            </a:r>
          </a:p>
          <a:p>
            <a:pPr lvl="2"/>
            <a:r>
              <a:rPr lang="en-US">
                <a:ea typeface="+mn-lt"/>
                <a:cs typeface="+mn-lt"/>
              </a:rPr>
              <a:t>If deleted return false</a:t>
            </a:r>
          </a:p>
          <a:p>
            <a:pPr lvl="1"/>
            <a:r>
              <a:rPr lang="en-US">
                <a:ea typeface="+mn-lt"/>
                <a:cs typeface="+mn-lt"/>
              </a:rPr>
              <a:t>Takes value "</a:t>
            </a:r>
            <a:r>
              <a:rPr lang="en-US" err="1">
                <a:ea typeface="+mn-lt"/>
                <a:cs typeface="+mn-lt"/>
              </a:rPr>
              <a:t>elem</a:t>
            </a:r>
            <a:r>
              <a:rPr lang="en-US">
                <a:ea typeface="+mn-lt"/>
                <a:cs typeface="+mn-lt"/>
              </a:rPr>
              <a:t>", checks last node visited by the traversal and returns whether it is null.</a:t>
            </a:r>
          </a:p>
          <a:p>
            <a:r>
              <a:rPr lang="en-US">
                <a:ea typeface="+mn-lt"/>
                <a:cs typeface="+mn-lt"/>
              </a:rPr>
              <a:t>Insert and Delete follow from Sequential Implementation but with read write conditional lock.</a:t>
            </a:r>
          </a:p>
          <a:p>
            <a:endParaRPr lang="en-US">
              <a:ea typeface="+mn-lt"/>
              <a:cs typeface="+mn-lt"/>
            </a:endParaRPr>
          </a:p>
        </p:txBody>
      </p:sp>
    </p:spTree>
    <p:extLst>
      <p:ext uri="{BB962C8B-B14F-4D97-AF65-F5344CB8AC3E}">
        <p14:creationId xmlns:p14="http://schemas.microsoft.com/office/powerpoint/2010/main" val="24030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B5574CB-8151-4554-B056-B76C1AA8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9C57B-22E5-7F2D-84C3-4D72B6A380E6}"/>
              </a:ext>
            </a:extLst>
          </p:cNvPr>
          <p:cNvSpPr>
            <a:spLocks noGrp="1"/>
          </p:cNvSpPr>
          <p:nvPr>
            <p:ph type="title"/>
          </p:nvPr>
        </p:nvSpPr>
        <p:spPr>
          <a:xfrm>
            <a:off x="548640" y="952500"/>
            <a:ext cx="6815797" cy="1102805"/>
          </a:xfrm>
        </p:spPr>
        <p:txBody>
          <a:bodyPr vert="horz" lIns="91440" tIns="45720" rIns="91440" bIns="45720" rtlCol="0" anchor="t">
            <a:normAutofit/>
          </a:bodyPr>
          <a:lstStyle/>
          <a:p>
            <a:r>
              <a:rPr lang="en-US" dirty="0"/>
              <a:t>Node Structure</a:t>
            </a:r>
          </a:p>
        </p:txBody>
      </p:sp>
      <p:cxnSp>
        <p:nvCxnSpPr>
          <p:cNvPr id="17" name="Straight Connector 16">
            <a:extLst>
              <a:ext uri="{FF2B5EF4-FFF2-40B4-BE49-F238E27FC236}">
                <a16:creationId xmlns:a16="http://schemas.microsoft.com/office/drawing/2014/main" id="{6D3D073F-E673-426A-939F-C2C2C2ACE5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6" descr="Diagram&#10;&#10;Description automatically generated">
            <a:extLst>
              <a:ext uri="{FF2B5EF4-FFF2-40B4-BE49-F238E27FC236}">
                <a16:creationId xmlns:a16="http://schemas.microsoft.com/office/drawing/2014/main" id="{EF3D7FA3-2B88-E0CC-C749-78DD198D446F}"/>
              </a:ext>
            </a:extLst>
          </p:cNvPr>
          <p:cNvPicPr>
            <a:picLocks noChangeAspect="1"/>
          </p:cNvPicPr>
          <p:nvPr/>
        </p:nvPicPr>
        <p:blipFill>
          <a:blip r:embed="rId2"/>
          <a:stretch>
            <a:fillRect/>
          </a:stretch>
        </p:blipFill>
        <p:spPr>
          <a:xfrm>
            <a:off x="647700" y="2466286"/>
            <a:ext cx="10896600" cy="3432428"/>
          </a:xfrm>
          <a:prstGeom prst="rect">
            <a:avLst/>
          </a:prstGeom>
        </p:spPr>
      </p:pic>
      <p:cxnSp>
        <p:nvCxnSpPr>
          <p:cNvPr id="19" name="Straight Connector 18">
            <a:extLst>
              <a:ext uri="{FF2B5EF4-FFF2-40B4-BE49-F238E27FC236}">
                <a16:creationId xmlns:a16="http://schemas.microsoft.com/office/drawing/2014/main" id="{91944536-E957-40BF-93E4-DAA5CA273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052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0A26AB-E1BA-4180-829A-BF134BA8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CD5831D1-7D0F-C5D5-85B4-0249BF298AD5}"/>
              </a:ext>
            </a:extLst>
          </p:cNvPr>
          <p:cNvPicPr>
            <a:picLocks noGrp="1" noChangeAspect="1"/>
          </p:cNvPicPr>
          <p:nvPr>
            <p:ph idx="1"/>
          </p:nvPr>
        </p:nvPicPr>
        <p:blipFill rotWithShape="1">
          <a:blip r:embed="rId2"/>
          <a:srcRect b="6371"/>
          <a:stretch/>
        </p:blipFill>
        <p:spPr>
          <a:xfrm>
            <a:off x="647700" y="671462"/>
            <a:ext cx="10900833" cy="5562424"/>
          </a:xfrm>
          <a:prstGeom prst="rect">
            <a:avLst/>
          </a:prstGeom>
        </p:spPr>
      </p:pic>
    </p:spTree>
    <p:extLst>
      <p:ext uri="{BB962C8B-B14F-4D97-AF65-F5344CB8AC3E}">
        <p14:creationId xmlns:p14="http://schemas.microsoft.com/office/powerpoint/2010/main" val="32785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274D-2D49-627D-A54D-7E79821FDADE}"/>
              </a:ext>
            </a:extLst>
          </p:cNvPr>
          <p:cNvSpPr>
            <a:spLocks noGrp="1"/>
          </p:cNvSpPr>
          <p:nvPr>
            <p:ph type="title"/>
          </p:nvPr>
        </p:nvSpPr>
        <p:spPr/>
        <p:txBody>
          <a:bodyPr/>
          <a:lstStyle/>
          <a:p>
            <a:r>
              <a:rPr lang="en-US" dirty="0"/>
              <a:t>Initially</a:t>
            </a:r>
          </a:p>
        </p:txBody>
      </p:sp>
      <p:pic>
        <p:nvPicPr>
          <p:cNvPr id="4" name="Picture 4">
            <a:extLst>
              <a:ext uri="{FF2B5EF4-FFF2-40B4-BE49-F238E27FC236}">
                <a16:creationId xmlns:a16="http://schemas.microsoft.com/office/drawing/2014/main" id="{FC4D3FA1-3E24-57E7-C1E5-B960138E9784}"/>
              </a:ext>
            </a:extLst>
          </p:cNvPr>
          <p:cNvPicPr>
            <a:picLocks noChangeAspect="1"/>
          </p:cNvPicPr>
          <p:nvPr/>
        </p:nvPicPr>
        <p:blipFill>
          <a:blip r:embed="rId2"/>
          <a:stretch>
            <a:fillRect/>
          </a:stretch>
        </p:blipFill>
        <p:spPr>
          <a:xfrm>
            <a:off x="549058" y="1566951"/>
            <a:ext cx="10947747" cy="4882756"/>
          </a:xfrm>
          <a:prstGeom prst="rect">
            <a:avLst/>
          </a:prstGeom>
        </p:spPr>
      </p:pic>
    </p:spTree>
    <p:extLst>
      <p:ext uri="{BB962C8B-B14F-4D97-AF65-F5344CB8AC3E}">
        <p14:creationId xmlns:p14="http://schemas.microsoft.com/office/powerpoint/2010/main" val="563497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D68D-54AB-E523-2FA2-B6AA2747BA17}"/>
              </a:ext>
            </a:extLst>
          </p:cNvPr>
          <p:cNvSpPr>
            <a:spLocks noGrp="1"/>
          </p:cNvSpPr>
          <p:nvPr>
            <p:ph type="title"/>
          </p:nvPr>
        </p:nvSpPr>
        <p:spPr/>
        <p:txBody>
          <a:bodyPr/>
          <a:lstStyle/>
          <a:p>
            <a:r>
              <a:rPr lang="en-US" dirty="0"/>
              <a:t>Traversal</a:t>
            </a:r>
          </a:p>
        </p:txBody>
      </p:sp>
      <p:sp>
        <p:nvSpPr>
          <p:cNvPr id="3" name="Content Placeholder 2">
            <a:extLst>
              <a:ext uri="{FF2B5EF4-FFF2-40B4-BE49-F238E27FC236}">
                <a16:creationId xmlns:a16="http://schemas.microsoft.com/office/drawing/2014/main" id="{0742D9E1-D4C3-8896-8FE3-CB3115A892AB}"/>
              </a:ext>
            </a:extLst>
          </p:cNvPr>
          <p:cNvSpPr>
            <a:spLocks noGrp="1"/>
          </p:cNvSpPr>
          <p:nvPr>
            <p:ph idx="1"/>
          </p:nvPr>
        </p:nvSpPr>
        <p:spPr/>
        <p:txBody>
          <a:bodyPr vert="horz" lIns="91440" tIns="45720" rIns="91440" bIns="45720" rtlCol="0" anchor="t">
            <a:normAutofit/>
          </a:bodyPr>
          <a:lstStyle/>
          <a:p>
            <a:r>
              <a:rPr lang="en-US" dirty="0">
                <a:ea typeface="+mn-lt"/>
                <a:cs typeface="+mn-lt"/>
              </a:rPr>
              <a:t>In the given pseudocode, </a:t>
            </a:r>
            <a:r>
              <a:rPr lang="en-US" b="1" err="1">
                <a:ea typeface="+mn-lt"/>
                <a:cs typeface="+mn-lt"/>
              </a:rPr>
              <a:t>gprev</a:t>
            </a:r>
            <a:r>
              <a:rPr lang="en-US" b="1" dirty="0">
                <a:ea typeface="+mn-lt"/>
                <a:cs typeface="+mn-lt"/>
              </a:rPr>
              <a:t> </a:t>
            </a:r>
            <a:r>
              <a:rPr lang="en-US" dirty="0">
                <a:ea typeface="+mn-lt"/>
                <a:cs typeface="+mn-lt"/>
              </a:rPr>
              <a:t>and </a:t>
            </a:r>
            <a:r>
              <a:rPr lang="en-US" b="1" err="1">
                <a:ea typeface="+mn-lt"/>
                <a:cs typeface="+mn-lt"/>
              </a:rPr>
              <a:t>prev</a:t>
            </a:r>
            <a:r>
              <a:rPr lang="en-US" b="1" dirty="0">
                <a:ea typeface="+mn-lt"/>
                <a:cs typeface="+mn-lt"/>
              </a:rPr>
              <a:t> </a:t>
            </a:r>
            <a:r>
              <a:rPr lang="en-US" dirty="0">
                <a:ea typeface="+mn-lt"/>
                <a:cs typeface="+mn-lt"/>
              </a:rPr>
              <a:t>are variables that store the grandparent and parent nodes of the current node being traversed, respectively. </a:t>
            </a:r>
            <a:r>
              <a:rPr lang="en-US" b="1" err="1">
                <a:ea typeface="+mn-lt"/>
                <a:cs typeface="+mn-lt"/>
              </a:rPr>
              <a:t>gprev</a:t>
            </a:r>
            <a:r>
              <a:rPr lang="en-US" b="1" dirty="0">
                <a:ea typeface="+mn-lt"/>
                <a:cs typeface="+mn-lt"/>
              </a:rPr>
              <a:t> </a:t>
            </a:r>
            <a:r>
              <a:rPr lang="en-US" dirty="0">
                <a:ea typeface="+mn-lt"/>
                <a:cs typeface="+mn-lt"/>
              </a:rPr>
              <a:t>is updated to </a:t>
            </a:r>
            <a:r>
              <a:rPr lang="en-US" b="1" err="1">
                <a:ea typeface="+mn-lt"/>
                <a:cs typeface="+mn-lt"/>
              </a:rPr>
              <a:t>prev</a:t>
            </a:r>
            <a:r>
              <a:rPr lang="en-US" b="1" dirty="0">
                <a:ea typeface="+mn-lt"/>
                <a:cs typeface="+mn-lt"/>
              </a:rPr>
              <a:t> </a:t>
            </a:r>
            <a:r>
              <a:rPr lang="en-US" dirty="0">
                <a:ea typeface="+mn-lt"/>
                <a:cs typeface="+mn-lt"/>
              </a:rPr>
              <a:t>before </a:t>
            </a:r>
            <a:r>
              <a:rPr lang="en-US" b="1" err="1">
                <a:ea typeface="+mn-lt"/>
                <a:cs typeface="+mn-lt"/>
              </a:rPr>
              <a:t>prev</a:t>
            </a:r>
            <a:r>
              <a:rPr lang="en-US" b="1" dirty="0">
                <a:ea typeface="+mn-lt"/>
                <a:cs typeface="+mn-lt"/>
              </a:rPr>
              <a:t> </a:t>
            </a:r>
            <a:r>
              <a:rPr lang="en-US" dirty="0">
                <a:ea typeface="+mn-lt"/>
                <a:cs typeface="+mn-lt"/>
              </a:rPr>
              <a:t>is updated to </a:t>
            </a:r>
            <a:r>
              <a:rPr lang="en-US" b="1" err="1">
                <a:ea typeface="+mn-lt"/>
                <a:cs typeface="+mn-lt"/>
              </a:rPr>
              <a:t>curr</a:t>
            </a:r>
            <a:r>
              <a:rPr lang="en-US" b="1" dirty="0">
                <a:ea typeface="+mn-lt"/>
                <a:cs typeface="+mn-lt"/>
              </a:rPr>
              <a:t> </a:t>
            </a:r>
            <a:r>
              <a:rPr lang="en-US" dirty="0">
                <a:ea typeface="+mn-lt"/>
                <a:cs typeface="+mn-lt"/>
              </a:rPr>
              <a:t>in each iteration of the loop. This is done to keep track of the grandparent of the current node, which will be the parent of the next node to be traversed. The purpose of storing </a:t>
            </a:r>
            <a:r>
              <a:rPr lang="en-US" b="1" err="1">
                <a:ea typeface="+mn-lt"/>
                <a:cs typeface="+mn-lt"/>
              </a:rPr>
              <a:t>gprev</a:t>
            </a:r>
            <a:r>
              <a:rPr lang="en-US" b="1" dirty="0">
                <a:ea typeface="+mn-lt"/>
                <a:cs typeface="+mn-lt"/>
              </a:rPr>
              <a:t> </a:t>
            </a:r>
            <a:r>
              <a:rPr lang="en-US" dirty="0">
                <a:ea typeface="+mn-lt"/>
                <a:cs typeface="+mn-lt"/>
              </a:rPr>
              <a:t>and </a:t>
            </a:r>
            <a:r>
              <a:rPr lang="en-US" b="1" err="1">
                <a:ea typeface="+mn-lt"/>
                <a:cs typeface="+mn-lt"/>
              </a:rPr>
              <a:t>prev</a:t>
            </a:r>
            <a:r>
              <a:rPr lang="en-US" b="1" dirty="0">
                <a:ea typeface="+mn-lt"/>
                <a:cs typeface="+mn-lt"/>
              </a:rPr>
              <a:t> </a:t>
            </a:r>
            <a:r>
              <a:rPr lang="en-US" dirty="0">
                <a:ea typeface="+mn-lt"/>
                <a:cs typeface="+mn-lt"/>
              </a:rPr>
              <a:t>is to return them along with the current node when the node with value v is found in the tree</a:t>
            </a:r>
          </a:p>
          <a:p>
            <a:r>
              <a:rPr lang="en-US" dirty="0"/>
              <a:t>Also </a:t>
            </a:r>
            <a:r>
              <a:rPr lang="en-US" b="1" dirty="0"/>
              <a:t>note</a:t>
            </a:r>
            <a:r>
              <a:rPr lang="en-US" dirty="0"/>
              <a:t> </a:t>
            </a:r>
            <a:r>
              <a:rPr lang="en-US" dirty="0">
                <a:highlight>
                  <a:srgbClr val="FFFF00"/>
                </a:highlight>
              </a:rPr>
              <a:t>traversal is lock free</a:t>
            </a:r>
          </a:p>
          <a:p>
            <a:r>
              <a:rPr lang="en-US" dirty="0">
                <a:highlight>
                  <a:srgbClr val="FFFF00"/>
                </a:highlight>
              </a:rPr>
              <a:t>Also note </a:t>
            </a:r>
            <a:r>
              <a:rPr lang="en-US" b="1" dirty="0" err="1">
                <a:highlight>
                  <a:srgbClr val="FFFF00"/>
                </a:highlight>
              </a:rPr>
              <a:t>slock</a:t>
            </a:r>
            <a:r>
              <a:rPr lang="en-US" b="1" dirty="0">
                <a:highlight>
                  <a:srgbClr val="FFFF00"/>
                </a:highlight>
              </a:rPr>
              <a:t> </a:t>
            </a:r>
            <a:r>
              <a:rPr lang="en-US" dirty="0">
                <a:highlight>
                  <a:srgbClr val="FFFF00"/>
                </a:highlight>
              </a:rPr>
              <a:t>is the variable name in the node and not a lock(shown in illustration) which contains the state of the node</a:t>
            </a:r>
          </a:p>
        </p:txBody>
      </p:sp>
    </p:spTree>
    <p:extLst>
      <p:ext uri="{BB962C8B-B14F-4D97-AF65-F5344CB8AC3E}">
        <p14:creationId xmlns:p14="http://schemas.microsoft.com/office/powerpoint/2010/main" val="160650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EFF9-C97B-01A9-550A-121C5C1CE113}"/>
              </a:ext>
            </a:extLst>
          </p:cNvPr>
          <p:cNvSpPr>
            <a:spLocks noGrp="1"/>
          </p:cNvSpPr>
          <p:nvPr>
            <p:ph type="title"/>
          </p:nvPr>
        </p:nvSpPr>
        <p:spPr/>
        <p:txBody>
          <a:bodyPr/>
          <a:lstStyle/>
          <a:p>
            <a:r>
              <a:rPr lang="en-US" dirty="0">
                <a:ea typeface="+mj-lt"/>
                <a:cs typeface="+mj-lt"/>
              </a:rPr>
              <a:t>Traversal</a:t>
            </a:r>
          </a:p>
        </p:txBody>
      </p:sp>
      <p:pic>
        <p:nvPicPr>
          <p:cNvPr id="5" name="Picture 5" descr="Diagram&#10;&#10;Description automatically generated">
            <a:extLst>
              <a:ext uri="{FF2B5EF4-FFF2-40B4-BE49-F238E27FC236}">
                <a16:creationId xmlns:a16="http://schemas.microsoft.com/office/drawing/2014/main" id="{B36207AA-1806-6BDB-F900-93A30000328B}"/>
              </a:ext>
            </a:extLst>
          </p:cNvPr>
          <p:cNvPicPr>
            <a:picLocks noChangeAspect="1"/>
          </p:cNvPicPr>
          <p:nvPr/>
        </p:nvPicPr>
        <p:blipFill>
          <a:blip r:embed="rId2"/>
          <a:stretch>
            <a:fillRect/>
          </a:stretch>
        </p:blipFill>
        <p:spPr>
          <a:xfrm>
            <a:off x="131523" y="2081513"/>
            <a:ext cx="11563610" cy="3561359"/>
          </a:xfrm>
          <a:prstGeom prst="rect">
            <a:avLst/>
          </a:prstGeom>
        </p:spPr>
      </p:pic>
    </p:spTree>
    <p:extLst>
      <p:ext uri="{BB962C8B-B14F-4D97-AF65-F5344CB8AC3E}">
        <p14:creationId xmlns:p14="http://schemas.microsoft.com/office/powerpoint/2010/main" val="336750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D453-7BCE-366F-5902-645158F34427}"/>
              </a:ext>
            </a:extLst>
          </p:cNvPr>
          <p:cNvSpPr>
            <a:spLocks noGrp="1"/>
          </p:cNvSpPr>
          <p:nvPr>
            <p:ph type="title"/>
          </p:nvPr>
        </p:nvSpPr>
        <p:spPr/>
        <p:txBody>
          <a:bodyPr/>
          <a:lstStyle/>
          <a:p>
            <a:endParaRPr lang="en-US"/>
          </a:p>
        </p:txBody>
      </p:sp>
      <p:pic>
        <p:nvPicPr>
          <p:cNvPr id="7" name="Picture 7" descr="A picture containing diagram&#10;&#10;Description automatically generated">
            <a:extLst>
              <a:ext uri="{FF2B5EF4-FFF2-40B4-BE49-F238E27FC236}">
                <a16:creationId xmlns:a16="http://schemas.microsoft.com/office/drawing/2014/main" id="{2E236B62-44F6-300B-153E-0ACE00E23023}"/>
              </a:ext>
            </a:extLst>
          </p:cNvPr>
          <p:cNvPicPr>
            <a:picLocks noGrp="1" noChangeAspect="1"/>
          </p:cNvPicPr>
          <p:nvPr>
            <p:ph idx="1"/>
          </p:nvPr>
        </p:nvPicPr>
        <p:blipFill>
          <a:blip r:embed="rId2"/>
          <a:stretch>
            <a:fillRect/>
          </a:stretch>
        </p:blipFill>
        <p:spPr>
          <a:xfrm>
            <a:off x="560071" y="2100263"/>
            <a:ext cx="10972800" cy="3886200"/>
          </a:xfrm>
        </p:spPr>
      </p:pic>
    </p:spTree>
    <p:extLst>
      <p:ext uri="{BB962C8B-B14F-4D97-AF65-F5344CB8AC3E}">
        <p14:creationId xmlns:p14="http://schemas.microsoft.com/office/powerpoint/2010/main" val="4245805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D5F1-19C9-0BD8-1701-847E1843F86A}"/>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5E9EEC01-BE89-25CE-12D7-24C6941A09B8}"/>
              </a:ext>
            </a:extLst>
          </p:cNvPr>
          <p:cNvPicPr>
            <a:picLocks noGrp="1" noChangeAspect="1"/>
          </p:cNvPicPr>
          <p:nvPr>
            <p:ph idx="1"/>
          </p:nvPr>
        </p:nvPicPr>
        <p:blipFill>
          <a:blip r:embed="rId2"/>
          <a:stretch>
            <a:fillRect/>
          </a:stretch>
        </p:blipFill>
        <p:spPr>
          <a:xfrm>
            <a:off x="548641" y="2144285"/>
            <a:ext cx="10995660" cy="3798155"/>
          </a:xfrm>
        </p:spPr>
      </p:pic>
    </p:spTree>
    <p:extLst>
      <p:ext uri="{BB962C8B-B14F-4D97-AF65-F5344CB8AC3E}">
        <p14:creationId xmlns:p14="http://schemas.microsoft.com/office/powerpoint/2010/main" val="3044048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CDFBA-3CB7-F1AE-5A50-3C4A20441C9F}"/>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F71A6C60-99D8-2509-A39C-25F69E734974}"/>
              </a:ext>
            </a:extLst>
          </p:cNvPr>
          <p:cNvPicPr>
            <a:picLocks noGrp="1" noChangeAspect="1"/>
          </p:cNvPicPr>
          <p:nvPr>
            <p:ph idx="1"/>
          </p:nvPr>
        </p:nvPicPr>
        <p:blipFill>
          <a:blip r:embed="rId2"/>
          <a:stretch>
            <a:fillRect/>
          </a:stretch>
        </p:blipFill>
        <p:spPr>
          <a:xfrm>
            <a:off x="548641" y="2051874"/>
            <a:ext cx="10995660" cy="3982977"/>
          </a:xfrm>
        </p:spPr>
      </p:pic>
    </p:spTree>
    <p:extLst>
      <p:ext uri="{BB962C8B-B14F-4D97-AF65-F5344CB8AC3E}">
        <p14:creationId xmlns:p14="http://schemas.microsoft.com/office/powerpoint/2010/main" val="242805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6F2A-5A92-513A-3E1B-34DF60E32A28}"/>
              </a:ext>
            </a:extLst>
          </p:cNvPr>
          <p:cNvSpPr>
            <a:spLocks noGrp="1"/>
          </p:cNvSpPr>
          <p:nvPr>
            <p:ph type="title"/>
          </p:nvPr>
        </p:nvSpPr>
        <p:spPr/>
        <p:txBody>
          <a:bodyPr/>
          <a:lstStyle/>
          <a:p>
            <a:r>
              <a:rPr lang="en-US"/>
              <a:t>Binary Search Tree(BST)</a:t>
            </a:r>
          </a:p>
        </p:txBody>
      </p:sp>
      <p:sp>
        <p:nvSpPr>
          <p:cNvPr id="3" name="Content Placeholder 2">
            <a:extLst>
              <a:ext uri="{FF2B5EF4-FFF2-40B4-BE49-F238E27FC236}">
                <a16:creationId xmlns:a16="http://schemas.microsoft.com/office/drawing/2014/main" id="{A912C43C-1E5F-E835-6F8C-2C4DE4BE84FC}"/>
              </a:ext>
            </a:extLst>
          </p:cNvPr>
          <p:cNvSpPr>
            <a:spLocks noGrp="1"/>
          </p:cNvSpPr>
          <p:nvPr>
            <p:ph idx="1"/>
          </p:nvPr>
        </p:nvSpPr>
        <p:spPr/>
        <p:txBody>
          <a:bodyPr vert="horz" lIns="91440" tIns="45720" rIns="91440" bIns="45720" rtlCol="0" anchor="t">
            <a:normAutofit/>
          </a:bodyPr>
          <a:lstStyle/>
          <a:p>
            <a:r>
              <a:rPr lang="en-US">
                <a:ea typeface="+mn-lt"/>
                <a:cs typeface="+mn-lt"/>
              </a:rPr>
              <a:t> A </a:t>
            </a:r>
            <a:r>
              <a:rPr lang="en-US" b="1">
                <a:ea typeface="+mn-lt"/>
                <a:cs typeface="+mn-lt"/>
              </a:rPr>
              <a:t>binary search tree (BST)</a:t>
            </a:r>
            <a:r>
              <a:rPr lang="en-US">
                <a:ea typeface="+mn-lt"/>
                <a:cs typeface="+mn-lt"/>
              </a:rPr>
              <a:t> is a type of data structure used for efficient searching, insertion, and deletion operations. It is a binary tree where each node has at most two children,  commonly referred to as the left and right child.</a:t>
            </a:r>
            <a:endParaRPr lang="en-US"/>
          </a:p>
          <a:p>
            <a:endParaRPr lang="en-US"/>
          </a:p>
          <a:p>
            <a:r>
              <a:rPr lang="en-US">
                <a:ea typeface="+mn-lt"/>
                <a:cs typeface="+mn-lt"/>
              </a:rPr>
              <a:t>In a BST, the left child of a node contains a key that is smaller than the key of its parent node, and the right child contains a key that is greater than or equal to the key of its parent node. This property ensures that the nodes are ordered in a specific way, making it </a:t>
            </a:r>
            <a:r>
              <a:rPr lang="en-US" b="1">
                <a:ea typeface="+mn-lt"/>
                <a:cs typeface="+mn-lt"/>
              </a:rPr>
              <a:t>easy to search</a:t>
            </a:r>
            <a:r>
              <a:rPr lang="en-US">
                <a:ea typeface="+mn-lt"/>
                <a:cs typeface="+mn-lt"/>
              </a:rPr>
              <a:t> for a particular key.</a:t>
            </a:r>
            <a:endParaRPr lang="en-US"/>
          </a:p>
        </p:txBody>
      </p:sp>
    </p:spTree>
    <p:extLst>
      <p:ext uri="{BB962C8B-B14F-4D97-AF65-F5344CB8AC3E}">
        <p14:creationId xmlns:p14="http://schemas.microsoft.com/office/powerpoint/2010/main" val="37823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140E-32CB-B5F3-2B96-613E103C3E77}"/>
              </a:ext>
            </a:extLst>
          </p:cNvPr>
          <p:cNvSpPr>
            <a:spLocks noGrp="1"/>
          </p:cNvSpPr>
          <p:nvPr>
            <p:ph type="title"/>
          </p:nvPr>
        </p:nvSpPr>
        <p:spPr/>
        <p:txBody>
          <a:bodyPr/>
          <a:lstStyle/>
          <a:p>
            <a:endParaRPr lang="en-US"/>
          </a:p>
        </p:txBody>
      </p:sp>
      <p:pic>
        <p:nvPicPr>
          <p:cNvPr id="4" name="Picture 4" descr="A picture containing table&#10;&#10;Description automatically generated">
            <a:extLst>
              <a:ext uri="{FF2B5EF4-FFF2-40B4-BE49-F238E27FC236}">
                <a16:creationId xmlns:a16="http://schemas.microsoft.com/office/drawing/2014/main" id="{82E32202-C22D-51A4-8309-160804560079}"/>
              </a:ext>
            </a:extLst>
          </p:cNvPr>
          <p:cNvPicPr>
            <a:picLocks noGrp="1" noChangeAspect="1"/>
          </p:cNvPicPr>
          <p:nvPr>
            <p:ph idx="1"/>
          </p:nvPr>
        </p:nvPicPr>
        <p:blipFill>
          <a:blip r:embed="rId2"/>
          <a:stretch>
            <a:fillRect/>
          </a:stretch>
        </p:blipFill>
        <p:spPr>
          <a:xfrm>
            <a:off x="548641" y="2185475"/>
            <a:ext cx="10995660" cy="3715775"/>
          </a:xfrm>
        </p:spPr>
      </p:pic>
    </p:spTree>
    <p:extLst>
      <p:ext uri="{BB962C8B-B14F-4D97-AF65-F5344CB8AC3E}">
        <p14:creationId xmlns:p14="http://schemas.microsoft.com/office/powerpoint/2010/main" val="669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CEF1-AEB0-E4B4-A435-A1B33E8E5A43}"/>
              </a:ext>
            </a:extLst>
          </p:cNvPr>
          <p:cNvSpPr>
            <a:spLocks noGrp="1"/>
          </p:cNvSpPr>
          <p:nvPr>
            <p:ph type="title"/>
          </p:nvPr>
        </p:nvSpPr>
        <p:spPr/>
        <p:txBody>
          <a:bodyPr/>
          <a:lstStyle/>
          <a:p>
            <a:r>
              <a:rPr lang="en-US" dirty="0"/>
              <a:t>Contains</a:t>
            </a:r>
          </a:p>
        </p:txBody>
      </p:sp>
      <p:pic>
        <p:nvPicPr>
          <p:cNvPr id="4" name="Picture 4" descr="Text, letter&#10;&#10;Description automatically generated">
            <a:extLst>
              <a:ext uri="{FF2B5EF4-FFF2-40B4-BE49-F238E27FC236}">
                <a16:creationId xmlns:a16="http://schemas.microsoft.com/office/drawing/2014/main" id="{9F26686B-2EB7-A12C-A001-5CDB212003FE}"/>
              </a:ext>
            </a:extLst>
          </p:cNvPr>
          <p:cNvPicPr>
            <a:picLocks noGrp="1" noChangeAspect="1"/>
          </p:cNvPicPr>
          <p:nvPr>
            <p:ph idx="1"/>
          </p:nvPr>
        </p:nvPicPr>
        <p:blipFill>
          <a:blip r:embed="rId2"/>
          <a:stretch>
            <a:fillRect/>
          </a:stretch>
        </p:blipFill>
        <p:spPr>
          <a:xfrm>
            <a:off x="1663666" y="2474934"/>
            <a:ext cx="8995253" cy="1905130"/>
          </a:xfrm>
        </p:spPr>
      </p:pic>
    </p:spTree>
    <p:extLst>
      <p:ext uri="{BB962C8B-B14F-4D97-AF65-F5344CB8AC3E}">
        <p14:creationId xmlns:p14="http://schemas.microsoft.com/office/powerpoint/2010/main" val="123963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906B-C8E3-49A5-1163-470675AB2E30}"/>
              </a:ext>
            </a:extLst>
          </p:cNvPr>
          <p:cNvSpPr>
            <a:spLocks noGrp="1"/>
          </p:cNvSpPr>
          <p:nvPr>
            <p:ph type="title"/>
          </p:nvPr>
        </p:nvSpPr>
        <p:spPr/>
        <p:txBody>
          <a:bodyPr/>
          <a:lstStyle/>
          <a:p>
            <a:r>
              <a:rPr lang="en-US" dirty="0"/>
              <a:t>Insert</a:t>
            </a:r>
          </a:p>
        </p:txBody>
      </p:sp>
      <p:pic>
        <p:nvPicPr>
          <p:cNvPr id="4" name="Picture 4">
            <a:extLst>
              <a:ext uri="{FF2B5EF4-FFF2-40B4-BE49-F238E27FC236}">
                <a16:creationId xmlns:a16="http://schemas.microsoft.com/office/drawing/2014/main" id="{025C5F6C-5FBD-FC81-07D3-3787521C0F97}"/>
              </a:ext>
            </a:extLst>
          </p:cNvPr>
          <p:cNvPicPr>
            <a:picLocks noGrp="1" noChangeAspect="1"/>
          </p:cNvPicPr>
          <p:nvPr>
            <p:ph idx="1"/>
          </p:nvPr>
        </p:nvPicPr>
        <p:blipFill>
          <a:blip r:embed="rId2"/>
          <a:stretch>
            <a:fillRect/>
          </a:stretch>
        </p:blipFill>
        <p:spPr>
          <a:xfrm>
            <a:off x="3811899" y="3787"/>
            <a:ext cx="4458707" cy="6847428"/>
          </a:xfrm>
        </p:spPr>
      </p:pic>
    </p:spTree>
    <p:extLst>
      <p:ext uri="{BB962C8B-B14F-4D97-AF65-F5344CB8AC3E}">
        <p14:creationId xmlns:p14="http://schemas.microsoft.com/office/powerpoint/2010/main" val="2257622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A4BD-E243-CFBB-611C-F5926AD980E6}"/>
              </a:ext>
            </a:extLst>
          </p:cNvPr>
          <p:cNvSpPr>
            <a:spLocks noGrp="1"/>
          </p:cNvSpPr>
          <p:nvPr>
            <p:ph type="title"/>
          </p:nvPr>
        </p:nvSpPr>
        <p:spPr/>
        <p:txBody>
          <a:bodyPr/>
          <a:lstStyle/>
          <a:p>
            <a:r>
              <a:rPr lang="en-US" dirty="0"/>
              <a:t>Insert (if already element present)</a:t>
            </a:r>
          </a:p>
        </p:txBody>
      </p:sp>
      <p:pic>
        <p:nvPicPr>
          <p:cNvPr id="10" name="Picture 10" descr="Diagram&#10;&#10;Description automatically generated">
            <a:extLst>
              <a:ext uri="{FF2B5EF4-FFF2-40B4-BE49-F238E27FC236}">
                <a16:creationId xmlns:a16="http://schemas.microsoft.com/office/drawing/2014/main" id="{C8A01E08-3EB1-6EE3-B200-42556E7F6661}"/>
              </a:ext>
            </a:extLst>
          </p:cNvPr>
          <p:cNvPicPr>
            <a:picLocks noChangeAspect="1"/>
          </p:cNvPicPr>
          <p:nvPr/>
        </p:nvPicPr>
        <p:blipFill>
          <a:blip r:embed="rId2"/>
          <a:stretch>
            <a:fillRect/>
          </a:stretch>
        </p:blipFill>
        <p:spPr>
          <a:xfrm>
            <a:off x="4550" y="1614043"/>
            <a:ext cx="12217018" cy="4107585"/>
          </a:xfrm>
          <a:prstGeom prst="rect">
            <a:avLst/>
          </a:prstGeom>
        </p:spPr>
      </p:pic>
    </p:spTree>
    <p:extLst>
      <p:ext uri="{BB962C8B-B14F-4D97-AF65-F5344CB8AC3E}">
        <p14:creationId xmlns:p14="http://schemas.microsoft.com/office/powerpoint/2010/main" val="3574853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45F-362E-A908-82C0-D99F73898B5A}"/>
              </a:ext>
            </a:extLst>
          </p:cNvPr>
          <p:cNvSpPr>
            <a:spLocks noGrp="1"/>
          </p:cNvSpPr>
          <p:nvPr>
            <p:ph type="title"/>
          </p:nvPr>
        </p:nvSpPr>
        <p:spPr>
          <a:xfrm>
            <a:off x="548639" y="950976"/>
            <a:ext cx="10984286" cy="691163"/>
          </a:xfrm>
        </p:spPr>
        <p:txBody>
          <a:bodyPr/>
          <a:lstStyle/>
          <a:p>
            <a:r>
              <a:rPr lang="en-US" dirty="0">
                <a:ea typeface="+mj-lt"/>
                <a:cs typeface="+mj-lt"/>
              </a:rPr>
              <a:t>Insert (if already element present): Return false</a:t>
            </a:r>
          </a:p>
          <a:p>
            <a:endParaRPr lang="en-US" dirty="0"/>
          </a:p>
        </p:txBody>
      </p:sp>
      <p:pic>
        <p:nvPicPr>
          <p:cNvPr id="4" name="Picture 4" descr="Diagram&#10;&#10;Description automatically generated">
            <a:extLst>
              <a:ext uri="{FF2B5EF4-FFF2-40B4-BE49-F238E27FC236}">
                <a16:creationId xmlns:a16="http://schemas.microsoft.com/office/drawing/2014/main" id="{51FDDF46-E275-6EF3-C98B-5725F8779BA4}"/>
              </a:ext>
            </a:extLst>
          </p:cNvPr>
          <p:cNvPicPr>
            <a:picLocks noGrp="1" noChangeAspect="1"/>
          </p:cNvPicPr>
          <p:nvPr>
            <p:ph idx="1"/>
          </p:nvPr>
        </p:nvPicPr>
        <p:blipFill>
          <a:blip r:embed="rId2"/>
          <a:stretch>
            <a:fillRect/>
          </a:stretch>
        </p:blipFill>
        <p:spPr>
          <a:xfrm>
            <a:off x="160234" y="1961796"/>
            <a:ext cx="11886204" cy="4185881"/>
          </a:xfrm>
        </p:spPr>
      </p:pic>
    </p:spTree>
    <p:extLst>
      <p:ext uri="{BB962C8B-B14F-4D97-AF65-F5344CB8AC3E}">
        <p14:creationId xmlns:p14="http://schemas.microsoft.com/office/powerpoint/2010/main" val="242852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D845-249E-5BDD-63DB-26C2289551A3}"/>
              </a:ext>
            </a:extLst>
          </p:cNvPr>
          <p:cNvSpPr>
            <a:spLocks noGrp="1"/>
          </p:cNvSpPr>
          <p:nvPr>
            <p:ph type="title"/>
          </p:nvPr>
        </p:nvSpPr>
        <p:spPr/>
        <p:txBody>
          <a:bodyPr/>
          <a:lstStyle/>
          <a:p>
            <a:r>
              <a:rPr lang="en-US" dirty="0">
                <a:ea typeface="+mj-lt"/>
                <a:cs typeface="+mj-lt"/>
              </a:rPr>
              <a:t>Insert (if already element present): if state is routing</a:t>
            </a:r>
            <a:endParaRPr lang="en-US" dirty="0"/>
          </a:p>
        </p:txBody>
      </p:sp>
      <p:pic>
        <p:nvPicPr>
          <p:cNvPr id="4" name="Picture 4" descr="Diagram&#10;&#10;Description automatically generated">
            <a:extLst>
              <a:ext uri="{FF2B5EF4-FFF2-40B4-BE49-F238E27FC236}">
                <a16:creationId xmlns:a16="http://schemas.microsoft.com/office/drawing/2014/main" id="{D6DCDF28-5072-E748-6AFD-AC44729D8B09}"/>
              </a:ext>
            </a:extLst>
          </p:cNvPr>
          <p:cNvPicPr>
            <a:picLocks noChangeAspect="1"/>
          </p:cNvPicPr>
          <p:nvPr/>
        </p:nvPicPr>
        <p:blipFill>
          <a:blip r:embed="rId2"/>
          <a:stretch>
            <a:fillRect/>
          </a:stretch>
        </p:blipFill>
        <p:spPr>
          <a:xfrm>
            <a:off x="186520" y="2014961"/>
            <a:ext cx="11818960" cy="4147361"/>
          </a:xfrm>
          <a:prstGeom prst="rect">
            <a:avLst/>
          </a:prstGeom>
        </p:spPr>
      </p:pic>
      <p:pic>
        <p:nvPicPr>
          <p:cNvPr id="5" name="Picture 5" descr="A picture containing text, crossword puzzle, public, tiled&#10;&#10;Description automatically generated">
            <a:extLst>
              <a:ext uri="{FF2B5EF4-FFF2-40B4-BE49-F238E27FC236}">
                <a16:creationId xmlns:a16="http://schemas.microsoft.com/office/drawing/2014/main" id="{BA9D0B03-86D8-9C4C-1F02-BC66EBCDE0BC}"/>
              </a:ext>
            </a:extLst>
          </p:cNvPr>
          <p:cNvPicPr>
            <a:picLocks noChangeAspect="1"/>
          </p:cNvPicPr>
          <p:nvPr/>
        </p:nvPicPr>
        <p:blipFill>
          <a:blip r:embed="rId3"/>
          <a:stretch>
            <a:fillRect/>
          </a:stretch>
        </p:blipFill>
        <p:spPr>
          <a:xfrm>
            <a:off x="8352430" y="5177408"/>
            <a:ext cx="3016155" cy="722616"/>
          </a:xfrm>
          <a:prstGeom prst="rect">
            <a:avLst/>
          </a:prstGeom>
        </p:spPr>
      </p:pic>
    </p:spTree>
    <p:extLst>
      <p:ext uri="{BB962C8B-B14F-4D97-AF65-F5344CB8AC3E}">
        <p14:creationId xmlns:p14="http://schemas.microsoft.com/office/powerpoint/2010/main" val="305442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41FA-C45E-309B-48C9-D4C611954911}"/>
              </a:ext>
            </a:extLst>
          </p:cNvPr>
          <p:cNvSpPr>
            <a:spLocks noGrp="1"/>
          </p:cNvSpPr>
          <p:nvPr>
            <p:ph type="title"/>
          </p:nvPr>
        </p:nvSpPr>
        <p:spPr/>
        <p:txBody>
          <a:bodyPr/>
          <a:lstStyle/>
          <a:p>
            <a:r>
              <a:rPr lang="en-US" dirty="0">
                <a:ea typeface="+mj-lt"/>
                <a:cs typeface="+mj-lt"/>
              </a:rPr>
              <a:t>Insert (if already element present): change state to data</a:t>
            </a:r>
            <a:endParaRPr lang="en-US" dirty="0"/>
          </a:p>
        </p:txBody>
      </p:sp>
      <p:pic>
        <p:nvPicPr>
          <p:cNvPr id="5" name="Picture 4" descr="Diagram&#10;&#10;Description automatically generated">
            <a:extLst>
              <a:ext uri="{FF2B5EF4-FFF2-40B4-BE49-F238E27FC236}">
                <a16:creationId xmlns:a16="http://schemas.microsoft.com/office/drawing/2014/main" id="{D39B8B0E-9522-65E0-018B-05D47522B177}"/>
              </a:ext>
            </a:extLst>
          </p:cNvPr>
          <p:cNvPicPr>
            <a:picLocks noChangeAspect="1"/>
          </p:cNvPicPr>
          <p:nvPr/>
        </p:nvPicPr>
        <p:blipFill>
          <a:blip r:embed="rId2"/>
          <a:stretch>
            <a:fillRect/>
          </a:stretch>
        </p:blipFill>
        <p:spPr>
          <a:xfrm>
            <a:off x="103369" y="2177884"/>
            <a:ext cx="11886204" cy="4185881"/>
          </a:xfrm>
          <a:prstGeom prst="rect">
            <a:avLst/>
          </a:prstGeom>
        </p:spPr>
      </p:pic>
      <p:pic>
        <p:nvPicPr>
          <p:cNvPr id="6" name="Picture 6">
            <a:extLst>
              <a:ext uri="{FF2B5EF4-FFF2-40B4-BE49-F238E27FC236}">
                <a16:creationId xmlns:a16="http://schemas.microsoft.com/office/drawing/2014/main" id="{FAF82E0A-DD3A-F933-C7B7-5A98F4156573}"/>
              </a:ext>
            </a:extLst>
          </p:cNvPr>
          <p:cNvPicPr>
            <a:picLocks noChangeAspect="1"/>
          </p:cNvPicPr>
          <p:nvPr/>
        </p:nvPicPr>
        <p:blipFill>
          <a:blip r:embed="rId3"/>
          <a:stretch>
            <a:fillRect/>
          </a:stretch>
        </p:blipFill>
        <p:spPr>
          <a:xfrm>
            <a:off x="8391881" y="5432164"/>
            <a:ext cx="981075" cy="542925"/>
          </a:xfrm>
          <a:prstGeom prst="rect">
            <a:avLst/>
          </a:prstGeom>
        </p:spPr>
      </p:pic>
    </p:spTree>
    <p:extLst>
      <p:ext uri="{BB962C8B-B14F-4D97-AF65-F5344CB8AC3E}">
        <p14:creationId xmlns:p14="http://schemas.microsoft.com/office/powerpoint/2010/main" val="2858618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C463-AFC0-DA41-FDBB-E5FAB6A21485}"/>
              </a:ext>
            </a:extLst>
          </p:cNvPr>
          <p:cNvSpPr>
            <a:spLocks noGrp="1"/>
          </p:cNvSpPr>
          <p:nvPr>
            <p:ph type="title"/>
          </p:nvPr>
        </p:nvSpPr>
        <p:spPr/>
        <p:txBody>
          <a:bodyPr/>
          <a:lstStyle/>
          <a:p>
            <a:r>
              <a:rPr lang="en-US" sz="3600" dirty="0">
                <a:solidFill>
                  <a:srgbClr val="45B0A4"/>
                </a:solidFill>
                <a:latin typeface="Amasis MT Pro Medium"/>
              </a:rPr>
              <a:t>Insert (if </a:t>
            </a:r>
            <a:r>
              <a:rPr lang="en-US" dirty="0">
                <a:solidFill>
                  <a:srgbClr val="45B0A4"/>
                </a:solidFill>
                <a:latin typeface="Amasis MT Pro Medium"/>
              </a:rPr>
              <a:t>need to insert new node</a:t>
            </a:r>
            <a:r>
              <a:rPr lang="en-US" sz="3600" dirty="0">
                <a:solidFill>
                  <a:srgbClr val="45B0A4"/>
                </a:solidFill>
                <a:latin typeface="Amasis MT Pro Medium"/>
              </a:rPr>
              <a:t>):</a:t>
            </a:r>
            <a:endParaRPr lang="en-US" dirty="0"/>
          </a:p>
        </p:txBody>
      </p:sp>
      <p:pic>
        <p:nvPicPr>
          <p:cNvPr id="7" name="Picture 7" descr="Diagram&#10;&#10;Description automatically generated">
            <a:extLst>
              <a:ext uri="{FF2B5EF4-FFF2-40B4-BE49-F238E27FC236}">
                <a16:creationId xmlns:a16="http://schemas.microsoft.com/office/drawing/2014/main" id="{58E9D6C2-48C4-A105-6A64-1D5EB77AC928}"/>
              </a:ext>
            </a:extLst>
          </p:cNvPr>
          <p:cNvPicPr>
            <a:picLocks noChangeAspect="1"/>
          </p:cNvPicPr>
          <p:nvPr/>
        </p:nvPicPr>
        <p:blipFill>
          <a:blip r:embed="rId2"/>
          <a:stretch>
            <a:fillRect/>
          </a:stretch>
        </p:blipFill>
        <p:spPr>
          <a:xfrm>
            <a:off x="27296" y="1594177"/>
            <a:ext cx="11898573" cy="5261883"/>
          </a:xfrm>
          <a:prstGeom prst="rect">
            <a:avLst/>
          </a:prstGeom>
        </p:spPr>
      </p:pic>
      <p:pic>
        <p:nvPicPr>
          <p:cNvPr id="8" name="Picture 8">
            <a:extLst>
              <a:ext uri="{FF2B5EF4-FFF2-40B4-BE49-F238E27FC236}">
                <a16:creationId xmlns:a16="http://schemas.microsoft.com/office/drawing/2014/main" id="{08EBA9F3-FF9F-5F4B-1666-F03C32FB0162}"/>
              </a:ext>
            </a:extLst>
          </p:cNvPr>
          <p:cNvPicPr>
            <a:picLocks noChangeAspect="1"/>
          </p:cNvPicPr>
          <p:nvPr/>
        </p:nvPicPr>
        <p:blipFill>
          <a:blip r:embed="rId3"/>
          <a:stretch>
            <a:fillRect/>
          </a:stretch>
        </p:blipFill>
        <p:spPr>
          <a:xfrm>
            <a:off x="8328474" y="4534468"/>
            <a:ext cx="2063229" cy="609600"/>
          </a:xfrm>
          <a:prstGeom prst="rect">
            <a:avLst/>
          </a:prstGeom>
        </p:spPr>
      </p:pic>
      <p:pic>
        <p:nvPicPr>
          <p:cNvPr id="9" name="Picture 9">
            <a:extLst>
              <a:ext uri="{FF2B5EF4-FFF2-40B4-BE49-F238E27FC236}">
                <a16:creationId xmlns:a16="http://schemas.microsoft.com/office/drawing/2014/main" id="{2978D199-1D0D-AFC1-CB0D-D1C078682F94}"/>
              </a:ext>
            </a:extLst>
          </p:cNvPr>
          <p:cNvPicPr>
            <a:picLocks noChangeAspect="1"/>
          </p:cNvPicPr>
          <p:nvPr/>
        </p:nvPicPr>
        <p:blipFill>
          <a:blip r:embed="rId4"/>
          <a:stretch>
            <a:fillRect/>
          </a:stretch>
        </p:blipFill>
        <p:spPr>
          <a:xfrm>
            <a:off x="10755004" y="4623108"/>
            <a:ext cx="1600200" cy="409575"/>
          </a:xfrm>
          <a:prstGeom prst="rect">
            <a:avLst/>
          </a:prstGeom>
        </p:spPr>
      </p:pic>
    </p:spTree>
    <p:extLst>
      <p:ext uri="{BB962C8B-B14F-4D97-AF65-F5344CB8AC3E}">
        <p14:creationId xmlns:p14="http://schemas.microsoft.com/office/powerpoint/2010/main" val="73480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72AC-97B2-C8A2-805F-A909CFEE2A84}"/>
              </a:ext>
            </a:extLst>
          </p:cNvPr>
          <p:cNvSpPr>
            <a:spLocks noGrp="1"/>
          </p:cNvSpPr>
          <p:nvPr>
            <p:ph type="title"/>
          </p:nvPr>
        </p:nvSpPr>
        <p:spPr>
          <a:xfrm>
            <a:off x="537266" y="825872"/>
            <a:ext cx="10995659" cy="1077849"/>
          </a:xfrm>
        </p:spPr>
        <p:txBody>
          <a:bodyPr/>
          <a:lstStyle/>
          <a:p>
            <a:r>
              <a:rPr lang="en-US" dirty="0">
                <a:ea typeface="+mj-lt"/>
                <a:cs typeface="+mj-lt"/>
              </a:rPr>
              <a:t>Insert (if need to insert new node):</a:t>
            </a:r>
          </a:p>
          <a:p>
            <a:endParaRPr lang="en-US" dirty="0"/>
          </a:p>
        </p:txBody>
      </p:sp>
      <p:pic>
        <p:nvPicPr>
          <p:cNvPr id="8" name="Picture 8" descr="Diagram&#10;&#10;Description automatically generated">
            <a:extLst>
              <a:ext uri="{FF2B5EF4-FFF2-40B4-BE49-F238E27FC236}">
                <a16:creationId xmlns:a16="http://schemas.microsoft.com/office/drawing/2014/main" id="{3E426B60-2470-4A07-393F-6647B31EE150}"/>
              </a:ext>
            </a:extLst>
          </p:cNvPr>
          <p:cNvPicPr>
            <a:picLocks noChangeAspect="1"/>
          </p:cNvPicPr>
          <p:nvPr/>
        </p:nvPicPr>
        <p:blipFill>
          <a:blip r:embed="rId2"/>
          <a:stretch>
            <a:fillRect/>
          </a:stretch>
        </p:blipFill>
        <p:spPr>
          <a:xfrm>
            <a:off x="141027" y="1502282"/>
            <a:ext cx="11955438" cy="5093108"/>
          </a:xfrm>
          <a:prstGeom prst="rect">
            <a:avLst/>
          </a:prstGeom>
        </p:spPr>
      </p:pic>
    </p:spTree>
    <p:extLst>
      <p:ext uri="{BB962C8B-B14F-4D97-AF65-F5344CB8AC3E}">
        <p14:creationId xmlns:p14="http://schemas.microsoft.com/office/powerpoint/2010/main" val="4264245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2D59-96FB-874B-973C-B3D151C8AA5D}"/>
              </a:ext>
            </a:extLst>
          </p:cNvPr>
          <p:cNvSpPr>
            <a:spLocks noGrp="1"/>
          </p:cNvSpPr>
          <p:nvPr>
            <p:ph type="title"/>
          </p:nvPr>
        </p:nvSpPr>
        <p:spPr/>
        <p:txBody>
          <a:bodyPr/>
          <a:lstStyle/>
          <a:p>
            <a:r>
              <a:rPr lang="en-US" sz="3600">
                <a:solidFill>
                  <a:srgbClr val="45B0A4"/>
                </a:solidFill>
                <a:latin typeface="Amasis MT Pro Medium"/>
              </a:rPr>
              <a:t>Insert (if need to insert new node):</a:t>
            </a:r>
            <a:r>
              <a:rPr lang="en-US" sz="3600">
                <a:solidFill>
                  <a:srgbClr val="45B0A4"/>
                </a:solidFill>
                <a:latin typeface="Amasis MT Pro Medium"/>
                <a:ea typeface="Amasis MT Pro Medium"/>
                <a:cs typeface="Amasis MT Pro Medium"/>
              </a:rPr>
              <a:t>​</a:t>
            </a:r>
            <a:endParaRPr lang="en-US"/>
          </a:p>
        </p:txBody>
      </p:sp>
      <p:sp>
        <p:nvSpPr>
          <p:cNvPr id="3" name="Content Placeholder 2">
            <a:extLst>
              <a:ext uri="{FF2B5EF4-FFF2-40B4-BE49-F238E27FC236}">
                <a16:creationId xmlns:a16="http://schemas.microsoft.com/office/drawing/2014/main" id="{32941812-35C1-8C49-1108-D38348C15714}"/>
              </a:ext>
            </a:extLst>
          </p:cNvPr>
          <p:cNvSpPr>
            <a:spLocks noGrp="1"/>
          </p:cNvSpPr>
          <p:nvPr>
            <p:ph idx="1"/>
          </p:nvPr>
        </p:nvSpPr>
        <p:spPr/>
        <p:txBody>
          <a:bodyPr vert="horz" lIns="91440" tIns="45720" rIns="91440" bIns="45720" rtlCol="0" anchor="t">
            <a:normAutofit/>
          </a:bodyPr>
          <a:lstStyle/>
          <a:p>
            <a:r>
              <a:rPr lang="en-US" dirty="0"/>
              <a:t>If predecessor deleted by another thread before inserting restart the operation</a:t>
            </a:r>
          </a:p>
        </p:txBody>
      </p:sp>
      <p:pic>
        <p:nvPicPr>
          <p:cNvPr id="5" name="Picture 7" descr="Diagram&#10;&#10;Description automatically generated">
            <a:extLst>
              <a:ext uri="{FF2B5EF4-FFF2-40B4-BE49-F238E27FC236}">
                <a16:creationId xmlns:a16="http://schemas.microsoft.com/office/drawing/2014/main" id="{B6BE4ECF-F392-3723-EAC3-02CCDCBDEE85}"/>
              </a:ext>
            </a:extLst>
          </p:cNvPr>
          <p:cNvPicPr>
            <a:picLocks noChangeAspect="1"/>
          </p:cNvPicPr>
          <p:nvPr/>
        </p:nvPicPr>
        <p:blipFill>
          <a:blip r:embed="rId2"/>
          <a:stretch>
            <a:fillRect/>
          </a:stretch>
        </p:blipFill>
        <p:spPr>
          <a:xfrm>
            <a:off x="550460" y="2458535"/>
            <a:ext cx="9794543" cy="4340659"/>
          </a:xfrm>
          <a:prstGeom prst="rect">
            <a:avLst/>
          </a:prstGeom>
        </p:spPr>
      </p:pic>
      <p:sp>
        <p:nvSpPr>
          <p:cNvPr id="6" name="Rectangle: Rounded Corners 5">
            <a:extLst>
              <a:ext uri="{FF2B5EF4-FFF2-40B4-BE49-F238E27FC236}">
                <a16:creationId xmlns:a16="http://schemas.microsoft.com/office/drawing/2014/main" id="{2D83B5A0-C302-84C0-0449-D9BD71DEFA7E}"/>
              </a:ext>
            </a:extLst>
          </p:cNvPr>
          <p:cNvSpPr/>
          <p:nvPr/>
        </p:nvSpPr>
        <p:spPr>
          <a:xfrm>
            <a:off x="5700783" y="4762499"/>
            <a:ext cx="4424149" cy="6368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DELEATED</a:t>
            </a:r>
          </a:p>
        </p:txBody>
      </p:sp>
      <p:sp>
        <p:nvSpPr>
          <p:cNvPr id="7" name="Speech Bubble: Rectangle with Corners Rounded 6">
            <a:extLst>
              <a:ext uri="{FF2B5EF4-FFF2-40B4-BE49-F238E27FC236}">
                <a16:creationId xmlns:a16="http://schemas.microsoft.com/office/drawing/2014/main" id="{EEE9F0B1-2F62-E849-AD24-D670C5C230C3}"/>
              </a:ext>
            </a:extLst>
          </p:cNvPr>
          <p:cNvSpPr/>
          <p:nvPr/>
        </p:nvSpPr>
        <p:spPr>
          <a:xfrm>
            <a:off x="9687066" y="796119"/>
            <a:ext cx="2263253" cy="153537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RESTART OPERATION</a:t>
            </a:r>
          </a:p>
        </p:txBody>
      </p:sp>
    </p:spTree>
    <p:extLst>
      <p:ext uri="{BB962C8B-B14F-4D97-AF65-F5344CB8AC3E}">
        <p14:creationId xmlns:p14="http://schemas.microsoft.com/office/powerpoint/2010/main" val="420817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2C10-80B3-4495-B92C-810D300108FA}"/>
              </a:ext>
            </a:extLst>
          </p:cNvPr>
          <p:cNvSpPr>
            <a:spLocks noGrp="1"/>
          </p:cNvSpPr>
          <p:nvPr>
            <p:ph type="title"/>
          </p:nvPr>
        </p:nvSpPr>
        <p:spPr/>
        <p:txBody>
          <a:bodyPr/>
          <a:lstStyle/>
          <a:p>
            <a:r>
              <a:rPr lang="en-US"/>
              <a:t>Why Optimality in BST ?</a:t>
            </a:r>
          </a:p>
        </p:txBody>
      </p:sp>
      <p:sp>
        <p:nvSpPr>
          <p:cNvPr id="3" name="Content Placeholder 2">
            <a:extLst>
              <a:ext uri="{FF2B5EF4-FFF2-40B4-BE49-F238E27FC236}">
                <a16:creationId xmlns:a16="http://schemas.microsoft.com/office/drawing/2014/main" id="{4B9AB6BC-FDCC-6462-2718-1D3160B36C8E}"/>
              </a:ext>
            </a:extLst>
          </p:cNvPr>
          <p:cNvSpPr>
            <a:spLocks noGrp="1"/>
          </p:cNvSpPr>
          <p:nvPr>
            <p:ph idx="1"/>
          </p:nvPr>
        </p:nvSpPr>
        <p:spPr>
          <a:xfrm>
            <a:off x="548641" y="5162699"/>
            <a:ext cx="10995660" cy="686434"/>
          </a:xfrm>
        </p:spPr>
        <p:txBody>
          <a:bodyPr vert="horz" lIns="91440" tIns="45720" rIns="91440" bIns="45720" rtlCol="0" anchor="t">
            <a:normAutofit fontScale="92500" lnSpcReduction="20000"/>
          </a:bodyPr>
          <a:lstStyle/>
          <a:p>
            <a:r>
              <a:rPr lang="en-US">
                <a:latin typeface="Univers Light"/>
              </a:rPr>
              <a:t>To </a:t>
            </a:r>
            <a:r>
              <a:rPr lang="en-US" b="1">
                <a:latin typeface="Univers Light"/>
              </a:rPr>
              <a:t>ensure the optimality of a BST</a:t>
            </a:r>
            <a:r>
              <a:rPr lang="en-US">
                <a:latin typeface="Univers Light"/>
              </a:rPr>
              <a:t>, various techniques can be used, such as self-balancing BSTs like AVL trees and Red-Black trees.</a:t>
            </a:r>
            <a:endParaRPr lang="en-US"/>
          </a:p>
        </p:txBody>
      </p:sp>
      <p:sp>
        <p:nvSpPr>
          <p:cNvPr id="4" name="TextBox 3">
            <a:extLst>
              <a:ext uri="{FF2B5EF4-FFF2-40B4-BE49-F238E27FC236}">
                <a16:creationId xmlns:a16="http://schemas.microsoft.com/office/drawing/2014/main" id="{D4D9494E-D221-025E-47D1-A1AFDCD22E14}"/>
              </a:ext>
            </a:extLst>
          </p:cNvPr>
          <p:cNvSpPr txBox="1"/>
          <p:nvPr/>
        </p:nvSpPr>
        <p:spPr>
          <a:xfrm>
            <a:off x="548640" y="1950720"/>
            <a:ext cx="965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Optimality </a:t>
            </a:r>
            <a:r>
              <a:rPr lang="en-US"/>
              <a:t>is important for BSTs because the efficiency of the search, insertion, and deletion operations depends on the </a:t>
            </a:r>
            <a:r>
              <a:rPr lang="en-US" b="1"/>
              <a:t>structure     of the tree</a:t>
            </a:r>
            <a:r>
              <a:rPr lang="en-US"/>
              <a:t>. In an optimal BST, the height of the tree is minimized, which leads to faster operations, as the number of comparisons required to find a particular key is proportional to the height of the tree.</a:t>
            </a:r>
          </a:p>
        </p:txBody>
      </p:sp>
      <p:sp>
        <p:nvSpPr>
          <p:cNvPr id="5" name="TextBox 4">
            <a:extLst>
              <a:ext uri="{FF2B5EF4-FFF2-40B4-BE49-F238E27FC236}">
                <a16:creationId xmlns:a16="http://schemas.microsoft.com/office/drawing/2014/main" id="{B37E4B85-16DC-8172-2A99-E43787AC6A50}"/>
              </a:ext>
            </a:extLst>
          </p:cNvPr>
          <p:cNvSpPr txBox="1"/>
          <p:nvPr/>
        </p:nvSpPr>
        <p:spPr>
          <a:xfrm>
            <a:off x="548640" y="3525520"/>
            <a:ext cx="9652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If the </a:t>
            </a:r>
            <a:r>
              <a:rPr lang="en-US" b="1"/>
              <a:t>BST is not optimal</a:t>
            </a:r>
            <a:r>
              <a:rPr lang="en-US"/>
              <a:t>, it may have a large height, which can lead to slower operations. For example, if the BST is skewed, with all nodes in the tree branching in one direction, the height of the tree can be equal to the number of nodes, leading to inefficient performance. In such a case, the search, insertion, and deletion operations may take O(n) time, where n is the number of nodes in the tree.</a:t>
            </a:r>
          </a:p>
        </p:txBody>
      </p:sp>
    </p:spTree>
    <p:extLst>
      <p:ext uri="{BB962C8B-B14F-4D97-AF65-F5344CB8AC3E}">
        <p14:creationId xmlns:p14="http://schemas.microsoft.com/office/powerpoint/2010/main" val="217430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FE4E-CA89-15EB-03FE-2E97314134B5}"/>
              </a:ext>
            </a:extLst>
          </p:cNvPr>
          <p:cNvSpPr>
            <a:spLocks noGrp="1"/>
          </p:cNvSpPr>
          <p:nvPr>
            <p:ph type="title"/>
          </p:nvPr>
        </p:nvSpPr>
        <p:spPr/>
        <p:txBody>
          <a:bodyPr/>
          <a:lstStyle/>
          <a:p>
            <a:r>
              <a:rPr lang="en-US" dirty="0"/>
              <a:t>Deletion</a:t>
            </a:r>
          </a:p>
        </p:txBody>
      </p:sp>
      <p:sp>
        <p:nvSpPr>
          <p:cNvPr id="3" name="Content Placeholder 2">
            <a:extLst>
              <a:ext uri="{FF2B5EF4-FFF2-40B4-BE49-F238E27FC236}">
                <a16:creationId xmlns:a16="http://schemas.microsoft.com/office/drawing/2014/main" id="{D04FFE87-D649-6FCF-AFDC-D3E40A8E4F77}"/>
              </a:ext>
            </a:extLst>
          </p:cNvPr>
          <p:cNvSpPr>
            <a:spLocks noGrp="1"/>
          </p:cNvSpPr>
          <p:nvPr>
            <p:ph idx="1"/>
          </p:nvPr>
        </p:nvSpPr>
        <p:spPr/>
        <p:txBody>
          <a:bodyPr vert="horz" lIns="91440" tIns="45720" rIns="91440" bIns="45720" rtlCol="0" anchor="t">
            <a:normAutofit/>
          </a:bodyPr>
          <a:lstStyle/>
          <a:p>
            <a:r>
              <a:rPr lang="en-US" dirty="0"/>
              <a:t>For deletion:</a:t>
            </a:r>
          </a:p>
          <a:p>
            <a:pPr lvl="1"/>
            <a:r>
              <a:rPr lang="en-US" dirty="0">
                <a:latin typeface="Arial"/>
                <a:ea typeface="+mn-lt"/>
                <a:cs typeface="Arial"/>
              </a:rPr>
              <a:t>Current should not be equal to null (because we cannot delete a node which is not present)</a:t>
            </a:r>
          </a:p>
          <a:p>
            <a:pPr lvl="1"/>
            <a:r>
              <a:rPr lang="en-US" dirty="0">
                <a:latin typeface="Arial"/>
                <a:ea typeface="+mn-lt"/>
                <a:cs typeface="Arial"/>
              </a:rPr>
              <a:t>Current State should be equal to "data"</a:t>
            </a:r>
            <a:endParaRPr lang="en-US" dirty="0"/>
          </a:p>
          <a:p>
            <a:r>
              <a:rPr lang="en-US" dirty="0">
                <a:ea typeface="+mn-lt"/>
                <a:cs typeface="+mn-lt"/>
              </a:rPr>
              <a:t>Types of Deletion:</a:t>
            </a:r>
          </a:p>
          <a:p>
            <a:pPr lvl="1"/>
            <a:r>
              <a:rPr lang="en-US" dirty="0"/>
              <a:t>Delete node with 2 children</a:t>
            </a:r>
          </a:p>
          <a:p>
            <a:pPr lvl="1"/>
            <a:r>
              <a:rPr lang="en-US" dirty="0"/>
              <a:t>Delete node with 1 child</a:t>
            </a:r>
          </a:p>
          <a:p>
            <a:pPr lvl="1"/>
            <a:r>
              <a:rPr lang="en-US" dirty="0"/>
              <a:t>Delete leaf node with data present</a:t>
            </a:r>
          </a:p>
          <a:p>
            <a:pPr lvl="1"/>
            <a:r>
              <a:rPr lang="en-US" dirty="0"/>
              <a:t>Delete leaf node with routing parent</a:t>
            </a:r>
          </a:p>
          <a:p>
            <a:pPr lvl="1"/>
            <a:endParaRPr lang="en-US" dirty="0"/>
          </a:p>
        </p:txBody>
      </p:sp>
    </p:spTree>
    <p:extLst>
      <p:ext uri="{BB962C8B-B14F-4D97-AF65-F5344CB8AC3E}">
        <p14:creationId xmlns:p14="http://schemas.microsoft.com/office/powerpoint/2010/main" val="70542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C507-2691-E5AA-C297-B29DD3151299}"/>
              </a:ext>
            </a:extLst>
          </p:cNvPr>
          <p:cNvSpPr>
            <a:spLocks noGrp="1"/>
          </p:cNvSpPr>
          <p:nvPr>
            <p:ph type="title"/>
          </p:nvPr>
        </p:nvSpPr>
        <p:spPr>
          <a:xfrm>
            <a:off x="480400" y="723513"/>
            <a:ext cx="10995659" cy="1077849"/>
          </a:xfrm>
        </p:spPr>
        <p:txBody>
          <a:bodyPr/>
          <a:lstStyle/>
          <a:p>
            <a:r>
              <a:rPr lang="en-US" dirty="0"/>
              <a:t>Delete node with 2 children</a:t>
            </a:r>
          </a:p>
        </p:txBody>
      </p:sp>
      <p:pic>
        <p:nvPicPr>
          <p:cNvPr id="9" name="Picture 9" descr="Diagram&#10;&#10;Description automatically generated">
            <a:extLst>
              <a:ext uri="{FF2B5EF4-FFF2-40B4-BE49-F238E27FC236}">
                <a16:creationId xmlns:a16="http://schemas.microsoft.com/office/drawing/2014/main" id="{4688E0C4-8B63-AF80-07AE-EFABEF462D27}"/>
              </a:ext>
            </a:extLst>
          </p:cNvPr>
          <p:cNvPicPr>
            <a:picLocks noGrp="1" noChangeAspect="1"/>
          </p:cNvPicPr>
          <p:nvPr>
            <p:ph idx="1"/>
          </p:nvPr>
        </p:nvPicPr>
        <p:blipFill>
          <a:blip r:embed="rId2"/>
          <a:stretch>
            <a:fillRect/>
          </a:stretch>
        </p:blipFill>
        <p:spPr>
          <a:xfrm>
            <a:off x="-38781" y="1175841"/>
            <a:ext cx="12227370" cy="5336984"/>
          </a:xfrm>
        </p:spPr>
      </p:pic>
      <p:pic>
        <p:nvPicPr>
          <p:cNvPr id="10" name="Picture 10">
            <a:extLst>
              <a:ext uri="{FF2B5EF4-FFF2-40B4-BE49-F238E27FC236}">
                <a16:creationId xmlns:a16="http://schemas.microsoft.com/office/drawing/2014/main" id="{E821E040-4B24-EE15-B9AF-A0CFD1645CC1}"/>
              </a:ext>
            </a:extLst>
          </p:cNvPr>
          <p:cNvPicPr>
            <a:picLocks noChangeAspect="1"/>
          </p:cNvPicPr>
          <p:nvPr/>
        </p:nvPicPr>
        <p:blipFill>
          <a:blip r:embed="rId3"/>
          <a:stretch>
            <a:fillRect/>
          </a:stretch>
        </p:blipFill>
        <p:spPr>
          <a:xfrm>
            <a:off x="4920018" y="2637003"/>
            <a:ext cx="1828800" cy="628650"/>
          </a:xfrm>
          <a:prstGeom prst="rect">
            <a:avLst/>
          </a:prstGeom>
        </p:spPr>
      </p:pic>
    </p:spTree>
    <p:extLst>
      <p:ext uri="{BB962C8B-B14F-4D97-AF65-F5344CB8AC3E}">
        <p14:creationId xmlns:p14="http://schemas.microsoft.com/office/powerpoint/2010/main" val="237956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064F-5429-D7F0-E150-8135A813EEAD}"/>
              </a:ext>
            </a:extLst>
          </p:cNvPr>
          <p:cNvSpPr>
            <a:spLocks noGrp="1"/>
          </p:cNvSpPr>
          <p:nvPr>
            <p:ph type="title"/>
          </p:nvPr>
        </p:nvSpPr>
        <p:spPr/>
        <p:txBody>
          <a:bodyPr/>
          <a:lstStyle/>
          <a:p>
            <a:r>
              <a:rPr lang="en-US" dirty="0">
                <a:ea typeface="+mj-lt"/>
                <a:cs typeface="+mj-lt"/>
              </a:rPr>
              <a:t>Delete node with 2 children</a:t>
            </a:r>
            <a:endParaRPr lang="en-US" dirty="0"/>
          </a:p>
        </p:txBody>
      </p:sp>
      <p:pic>
        <p:nvPicPr>
          <p:cNvPr id="4" name="Picture 4" descr="Diagram&#10;&#10;Description automatically generated">
            <a:extLst>
              <a:ext uri="{FF2B5EF4-FFF2-40B4-BE49-F238E27FC236}">
                <a16:creationId xmlns:a16="http://schemas.microsoft.com/office/drawing/2014/main" id="{8C04A346-E4B2-EB2C-183C-C128E5C27648}"/>
              </a:ext>
            </a:extLst>
          </p:cNvPr>
          <p:cNvPicPr>
            <a:picLocks noGrp="1" noChangeAspect="1"/>
          </p:cNvPicPr>
          <p:nvPr>
            <p:ph idx="1"/>
          </p:nvPr>
        </p:nvPicPr>
        <p:blipFill>
          <a:blip r:embed="rId2"/>
          <a:stretch>
            <a:fillRect/>
          </a:stretch>
        </p:blipFill>
        <p:spPr>
          <a:xfrm>
            <a:off x="268732" y="1573901"/>
            <a:ext cx="11555478" cy="5280118"/>
          </a:xfrm>
        </p:spPr>
      </p:pic>
    </p:spTree>
    <p:extLst>
      <p:ext uri="{BB962C8B-B14F-4D97-AF65-F5344CB8AC3E}">
        <p14:creationId xmlns:p14="http://schemas.microsoft.com/office/powerpoint/2010/main" val="313102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A5DF-B0DB-7F25-3DB0-D7F7FEDE5D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3AC4B8-3128-0231-F5CF-835CA60B169B}"/>
              </a:ext>
            </a:extLst>
          </p:cNvPr>
          <p:cNvSpPr>
            <a:spLocks noGrp="1"/>
          </p:cNvSpPr>
          <p:nvPr>
            <p:ph idx="1"/>
          </p:nvPr>
        </p:nvSpPr>
        <p:spPr/>
        <p:txBody>
          <a:bodyPr vert="horz" lIns="91440" tIns="45720" rIns="91440" bIns="45720" rtlCol="0" anchor="t">
            <a:normAutofit/>
          </a:bodyPr>
          <a:lstStyle/>
          <a:p>
            <a:r>
              <a:rPr lang="en-US" dirty="0"/>
              <a:t>Need to have algo and explain next slide</a:t>
            </a:r>
          </a:p>
        </p:txBody>
      </p:sp>
    </p:spTree>
    <p:extLst>
      <p:ext uri="{BB962C8B-B14F-4D97-AF65-F5344CB8AC3E}">
        <p14:creationId xmlns:p14="http://schemas.microsoft.com/office/powerpoint/2010/main" val="3894892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8441-14FF-E3E3-640F-50ECD9947DD9}"/>
              </a:ext>
            </a:extLst>
          </p:cNvPr>
          <p:cNvSpPr>
            <a:spLocks noGrp="1"/>
          </p:cNvSpPr>
          <p:nvPr>
            <p:ph type="title"/>
          </p:nvPr>
        </p:nvSpPr>
        <p:spPr>
          <a:xfrm>
            <a:off x="503146" y="643902"/>
            <a:ext cx="10995659" cy="1077849"/>
          </a:xfrm>
        </p:spPr>
        <p:txBody>
          <a:bodyPr/>
          <a:lstStyle/>
          <a:p>
            <a:r>
              <a:rPr lang="en-US" dirty="0"/>
              <a:t>Delete node with 1 child</a:t>
            </a:r>
          </a:p>
        </p:txBody>
      </p:sp>
      <p:pic>
        <p:nvPicPr>
          <p:cNvPr id="8" name="Picture 8" descr="A picture containing chart&#10;&#10;Description automatically generated">
            <a:extLst>
              <a:ext uri="{FF2B5EF4-FFF2-40B4-BE49-F238E27FC236}">
                <a16:creationId xmlns:a16="http://schemas.microsoft.com/office/drawing/2014/main" id="{0B019441-C0D3-5671-FFC1-7328D22B6DB7}"/>
              </a:ext>
            </a:extLst>
          </p:cNvPr>
          <p:cNvPicPr>
            <a:picLocks noGrp="1" noChangeAspect="1"/>
          </p:cNvPicPr>
          <p:nvPr>
            <p:ph idx="1"/>
          </p:nvPr>
        </p:nvPicPr>
        <p:blipFill>
          <a:blip r:embed="rId2"/>
          <a:stretch>
            <a:fillRect/>
          </a:stretch>
        </p:blipFill>
        <p:spPr>
          <a:xfrm>
            <a:off x="5394008" y="3462338"/>
            <a:ext cx="1304925" cy="1162050"/>
          </a:xfrm>
        </p:spPr>
      </p:pic>
      <p:pic>
        <p:nvPicPr>
          <p:cNvPr id="5" name="Picture 9" descr="Diagram&#10;&#10;Description automatically generated">
            <a:extLst>
              <a:ext uri="{FF2B5EF4-FFF2-40B4-BE49-F238E27FC236}">
                <a16:creationId xmlns:a16="http://schemas.microsoft.com/office/drawing/2014/main" id="{0834DBEC-F131-59FF-2EDC-7D307A8D7796}"/>
              </a:ext>
            </a:extLst>
          </p:cNvPr>
          <p:cNvPicPr>
            <a:picLocks noChangeAspect="1"/>
          </p:cNvPicPr>
          <p:nvPr/>
        </p:nvPicPr>
        <p:blipFill>
          <a:blip r:embed="rId3"/>
          <a:stretch>
            <a:fillRect/>
          </a:stretch>
        </p:blipFill>
        <p:spPr>
          <a:xfrm>
            <a:off x="-4661" y="1369185"/>
            <a:ext cx="12545817" cy="5484834"/>
          </a:xfrm>
          <a:prstGeom prst="rect">
            <a:avLst/>
          </a:prstGeom>
        </p:spPr>
      </p:pic>
      <p:sp>
        <p:nvSpPr>
          <p:cNvPr id="6" name="Arrow: Curved Left 5">
            <a:extLst>
              <a:ext uri="{FF2B5EF4-FFF2-40B4-BE49-F238E27FC236}">
                <a16:creationId xmlns:a16="http://schemas.microsoft.com/office/drawing/2014/main" id="{B625DDA8-0C41-F9B6-AD65-502BD51ED1E9}"/>
              </a:ext>
            </a:extLst>
          </p:cNvPr>
          <p:cNvSpPr/>
          <p:nvPr/>
        </p:nvSpPr>
        <p:spPr>
          <a:xfrm>
            <a:off x="11103022" y="4620336"/>
            <a:ext cx="568656" cy="1012208"/>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9" descr="A picture containing chart&#10;&#10;Description automatically generated">
            <a:extLst>
              <a:ext uri="{FF2B5EF4-FFF2-40B4-BE49-F238E27FC236}">
                <a16:creationId xmlns:a16="http://schemas.microsoft.com/office/drawing/2014/main" id="{126FC752-9157-7175-7572-FD619CEDEEDF}"/>
              </a:ext>
            </a:extLst>
          </p:cNvPr>
          <p:cNvPicPr>
            <a:picLocks noChangeAspect="1"/>
          </p:cNvPicPr>
          <p:nvPr/>
        </p:nvPicPr>
        <p:blipFill>
          <a:blip r:embed="rId2"/>
          <a:stretch>
            <a:fillRect/>
          </a:stretch>
        </p:blipFill>
        <p:spPr>
          <a:xfrm>
            <a:off x="7797775" y="4383348"/>
            <a:ext cx="1304925" cy="116205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474FBB78-9C7E-9A02-9688-AEC308D245EF}"/>
              </a:ext>
            </a:extLst>
          </p:cNvPr>
          <p:cNvPicPr>
            <a:picLocks noChangeAspect="1"/>
          </p:cNvPicPr>
          <p:nvPr/>
        </p:nvPicPr>
        <p:blipFill>
          <a:blip r:embed="rId2"/>
          <a:stretch>
            <a:fillRect/>
          </a:stretch>
        </p:blipFill>
        <p:spPr>
          <a:xfrm>
            <a:off x="9753953" y="5691257"/>
            <a:ext cx="1304925" cy="1162050"/>
          </a:xfrm>
          <a:prstGeom prst="rect">
            <a:avLst/>
          </a:prstGeom>
        </p:spPr>
      </p:pic>
      <p:pic>
        <p:nvPicPr>
          <p:cNvPr id="11" name="Picture 11" descr="A picture containing text, shoji, bathroom&#10;&#10;Description automatically generated">
            <a:extLst>
              <a:ext uri="{FF2B5EF4-FFF2-40B4-BE49-F238E27FC236}">
                <a16:creationId xmlns:a16="http://schemas.microsoft.com/office/drawing/2014/main" id="{0DA88620-19CF-AE58-5E84-956293488DA4}"/>
              </a:ext>
            </a:extLst>
          </p:cNvPr>
          <p:cNvPicPr>
            <a:picLocks noChangeAspect="1"/>
          </p:cNvPicPr>
          <p:nvPr/>
        </p:nvPicPr>
        <p:blipFill>
          <a:blip r:embed="rId4"/>
          <a:stretch>
            <a:fillRect/>
          </a:stretch>
        </p:blipFill>
        <p:spPr>
          <a:xfrm>
            <a:off x="7705867" y="4745014"/>
            <a:ext cx="2057400" cy="552450"/>
          </a:xfrm>
          <a:prstGeom prst="rect">
            <a:avLst/>
          </a:prstGeom>
        </p:spPr>
      </p:pic>
      <p:sp>
        <p:nvSpPr>
          <p:cNvPr id="12" name="Rectangle 11">
            <a:extLst>
              <a:ext uri="{FF2B5EF4-FFF2-40B4-BE49-F238E27FC236}">
                <a16:creationId xmlns:a16="http://schemas.microsoft.com/office/drawing/2014/main" id="{5AE4081A-3A45-E8F5-82A8-FEB0B2178B76}"/>
              </a:ext>
            </a:extLst>
          </p:cNvPr>
          <p:cNvSpPr/>
          <p:nvPr/>
        </p:nvSpPr>
        <p:spPr>
          <a:xfrm>
            <a:off x="8734567" y="2558954"/>
            <a:ext cx="1251045" cy="602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a:t>
            </a:r>
          </a:p>
        </p:txBody>
      </p:sp>
      <p:sp>
        <p:nvSpPr>
          <p:cNvPr id="13" name="Rectangle 12">
            <a:extLst>
              <a:ext uri="{FF2B5EF4-FFF2-40B4-BE49-F238E27FC236}">
                <a16:creationId xmlns:a16="http://schemas.microsoft.com/office/drawing/2014/main" id="{52DC3E06-F272-43F8-67DC-6B1E5330D7CB}"/>
              </a:ext>
            </a:extLst>
          </p:cNvPr>
          <p:cNvSpPr/>
          <p:nvPr/>
        </p:nvSpPr>
        <p:spPr>
          <a:xfrm>
            <a:off x="10520148" y="3741759"/>
            <a:ext cx="1251045" cy="602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t>Curr</a:t>
            </a:r>
          </a:p>
        </p:txBody>
      </p:sp>
      <p:pic>
        <p:nvPicPr>
          <p:cNvPr id="14" name="Picture 14" descr="A picture containing text, shoji, crossword puzzle&#10;&#10;Description automatically generated">
            <a:extLst>
              <a:ext uri="{FF2B5EF4-FFF2-40B4-BE49-F238E27FC236}">
                <a16:creationId xmlns:a16="http://schemas.microsoft.com/office/drawing/2014/main" id="{044A1768-056A-001D-50E4-8EF4A374F1DF}"/>
              </a:ext>
            </a:extLst>
          </p:cNvPr>
          <p:cNvPicPr>
            <a:picLocks noChangeAspect="1"/>
          </p:cNvPicPr>
          <p:nvPr/>
        </p:nvPicPr>
        <p:blipFill>
          <a:blip r:embed="rId5"/>
          <a:stretch>
            <a:fillRect/>
          </a:stretch>
        </p:blipFill>
        <p:spPr>
          <a:xfrm>
            <a:off x="9600063" y="4612943"/>
            <a:ext cx="680114" cy="702860"/>
          </a:xfrm>
          <a:prstGeom prst="rect">
            <a:avLst/>
          </a:prstGeom>
        </p:spPr>
      </p:pic>
      <p:sp>
        <p:nvSpPr>
          <p:cNvPr id="15" name="Arrow: Curved Left 14">
            <a:extLst>
              <a:ext uri="{FF2B5EF4-FFF2-40B4-BE49-F238E27FC236}">
                <a16:creationId xmlns:a16="http://schemas.microsoft.com/office/drawing/2014/main" id="{141B0ACF-C49E-0609-C1C9-933D21F5F9AF}"/>
              </a:ext>
            </a:extLst>
          </p:cNvPr>
          <p:cNvSpPr/>
          <p:nvPr/>
        </p:nvSpPr>
        <p:spPr>
          <a:xfrm>
            <a:off x="8535537" y="3138985"/>
            <a:ext cx="2138149" cy="365077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599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0ADA-8766-571E-C5CC-F02D97F2C475}"/>
              </a:ext>
            </a:extLst>
          </p:cNvPr>
          <p:cNvSpPr>
            <a:spLocks noGrp="1"/>
          </p:cNvSpPr>
          <p:nvPr>
            <p:ph type="title"/>
          </p:nvPr>
        </p:nvSpPr>
        <p:spPr/>
        <p:txBody>
          <a:bodyPr/>
          <a:lstStyle/>
          <a:p>
            <a:r>
              <a:rPr lang="en-US" dirty="0"/>
              <a:t>Delete Leaf with Data Present</a:t>
            </a:r>
          </a:p>
        </p:txBody>
      </p:sp>
      <p:pic>
        <p:nvPicPr>
          <p:cNvPr id="6" name="Picture 6" descr="Diagram&#10;&#10;Description automatically generated">
            <a:extLst>
              <a:ext uri="{FF2B5EF4-FFF2-40B4-BE49-F238E27FC236}">
                <a16:creationId xmlns:a16="http://schemas.microsoft.com/office/drawing/2014/main" id="{374DF321-C70D-579C-440B-402501C0FA67}"/>
              </a:ext>
            </a:extLst>
          </p:cNvPr>
          <p:cNvPicPr>
            <a:picLocks noGrp="1" noChangeAspect="1"/>
          </p:cNvPicPr>
          <p:nvPr>
            <p:ph idx="1"/>
          </p:nvPr>
        </p:nvPicPr>
        <p:blipFill>
          <a:blip r:embed="rId2"/>
          <a:stretch>
            <a:fillRect/>
          </a:stretch>
        </p:blipFill>
        <p:spPr>
          <a:xfrm>
            <a:off x="149020" y="1710378"/>
            <a:ext cx="11999617" cy="4791073"/>
          </a:xfrm>
        </p:spPr>
      </p:pic>
      <p:sp>
        <p:nvSpPr>
          <p:cNvPr id="8" name="Rectangle 7">
            <a:extLst>
              <a:ext uri="{FF2B5EF4-FFF2-40B4-BE49-F238E27FC236}">
                <a16:creationId xmlns:a16="http://schemas.microsoft.com/office/drawing/2014/main" id="{C823D423-B852-590F-85F6-F067E95520C1}"/>
              </a:ext>
            </a:extLst>
          </p:cNvPr>
          <p:cNvSpPr/>
          <p:nvPr/>
        </p:nvSpPr>
        <p:spPr>
          <a:xfrm>
            <a:off x="5515970" y="5217425"/>
            <a:ext cx="1080447" cy="557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Current</a:t>
            </a:r>
          </a:p>
        </p:txBody>
      </p:sp>
      <p:sp>
        <p:nvSpPr>
          <p:cNvPr id="9" name="Rectangle 8">
            <a:extLst>
              <a:ext uri="{FF2B5EF4-FFF2-40B4-BE49-F238E27FC236}">
                <a16:creationId xmlns:a16="http://schemas.microsoft.com/office/drawing/2014/main" id="{8A1835B0-242E-6130-7112-489C9F694B57}"/>
              </a:ext>
            </a:extLst>
          </p:cNvPr>
          <p:cNvSpPr/>
          <p:nvPr/>
        </p:nvSpPr>
        <p:spPr>
          <a:xfrm>
            <a:off x="5845790" y="3306738"/>
            <a:ext cx="1080447" cy="5572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Pred</a:t>
            </a:r>
          </a:p>
        </p:txBody>
      </p:sp>
      <p:pic>
        <p:nvPicPr>
          <p:cNvPr id="11" name="Picture 9" descr="A picture containing chart&#10;&#10;Description automatically generated">
            <a:extLst>
              <a:ext uri="{FF2B5EF4-FFF2-40B4-BE49-F238E27FC236}">
                <a16:creationId xmlns:a16="http://schemas.microsoft.com/office/drawing/2014/main" id="{EF7A509C-365D-A5F5-7D88-7DB5002958BB}"/>
              </a:ext>
            </a:extLst>
          </p:cNvPr>
          <p:cNvPicPr>
            <a:picLocks noChangeAspect="1"/>
          </p:cNvPicPr>
          <p:nvPr/>
        </p:nvPicPr>
        <p:blipFill>
          <a:blip r:embed="rId3"/>
          <a:stretch>
            <a:fillRect/>
          </a:stretch>
        </p:blipFill>
        <p:spPr>
          <a:xfrm>
            <a:off x="7854641" y="5190841"/>
            <a:ext cx="1304925" cy="1162050"/>
          </a:xfrm>
          <a:prstGeom prst="rect">
            <a:avLst/>
          </a:prstGeom>
        </p:spPr>
      </p:pic>
      <p:pic>
        <p:nvPicPr>
          <p:cNvPr id="13" name="Picture 9" descr="A picture containing chart&#10;&#10;Description automatically generated">
            <a:extLst>
              <a:ext uri="{FF2B5EF4-FFF2-40B4-BE49-F238E27FC236}">
                <a16:creationId xmlns:a16="http://schemas.microsoft.com/office/drawing/2014/main" id="{0717820C-BEB6-3A80-F77C-760C955772D4}"/>
              </a:ext>
            </a:extLst>
          </p:cNvPr>
          <p:cNvPicPr>
            <a:picLocks noChangeAspect="1"/>
          </p:cNvPicPr>
          <p:nvPr/>
        </p:nvPicPr>
        <p:blipFill>
          <a:blip r:embed="rId3"/>
          <a:stretch>
            <a:fillRect/>
          </a:stretch>
        </p:blipFill>
        <p:spPr>
          <a:xfrm>
            <a:off x="7142683" y="3739629"/>
            <a:ext cx="1304925" cy="1162050"/>
          </a:xfrm>
          <a:prstGeom prst="rect">
            <a:avLst/>
          </a:prstGeom>
        </p:spPr>
      </p:pic>
      <p:pic>
        <p:nvPicPr>
          <p:cNvPr id="15" name="Picture 14" descr="A picture containing text, shoji, crossword puzzle&#10;&#10;Description automatically generated">
            <a:extLst>
              <a:ext uri="{FF2B5EF4-FFF2-40B4-BE49-F238E27FC236}">
                <a16:creationId xmlns:a16="http://schemas.microsoft.com/office/drawing/2014/main" id="{DBE0A8DA-946D-E787-57C8-6AA9E5B7331B}"/>
              </a:ext>
            </a:extLst>
          </p:cNvPr>
          <p:cNvPicPr>
            <a:picLocks noChangeAspect="1"/>
          </p:cNvPicPr>
          <p:nvPr/>
        </p:nvPicPr>
        <p:blipFill>
          <a:blip r:embed="rId4"/>
          <a:stretch>
            <a:fillRect/>
          </a:stretch>
        </p:blipFill>
        <p:spPr>
          <a:xfrm>
            <a:off x="10066362" y="5340824"/>
            <a:ext cx="680114" cy="702860"/>
          </a:xfrm>
          <a:prstGeom prst="rect">
            <a:avLst/>
          </a:prstGeom>
        </p:spPr>
      </p:pic>
      <p:sp>
        <p:nvSpPr>
          <p:cNvPr id="16" name="Rectangle: Rounded Corners 15">
            <a:extLst>
              <a:ext uri="{FF2B5EF4-FFF2-40B4-BE49-F238E27FC236}">
                <a16:creationId xmlns:a16="http://schemas.microsoft.com/office/drawing/2014/main" id="{CB2BCF90-535A-E2B1-04A5-3C423723ED41}"/>
              </a:ext>
            </a:extLst>
          </p:cNvPr>
          <p:cNvSpPr/>
          <p:nvPr/>
        </p:nvSpPr>
        <p:spPr>
          <a:xfrm>
            <a:off x="5331156" y="5339687"/>
            <a:ext cx="6812507" cy="11486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NULL</a:t>
            </a:r>
          </a:p>
        </p:txBody>
      </p:sp>
    </p:spTree>
    <p:extLst>
      <p:ext uri="{BB962C8B-B14F-4D97-AF65-F5344CB8AC3E}">
        <p14:creationId xmlns:p14="http://schemas.microsoft.com/office/powerpoint/2010/main" val="24605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376B-DFCD-D920-6867-3783F99F3860}"/>
              </a:ext>
            </a:extLst>
          </p:cNvPr>
          <p:cNvSpPr>
            <a:spLocks noGrp="1"/>
          </p:cNvSpPr>
          <p:nvPr>
            <p:ph type="title"/>
          </p:nvPr>
        </p:nvSpPr>
        <p:spPr/>
        <p:txBody>
          <a:bodyPr/>
          <a:lstStyle/>
          <a:p>
            <a:r>
              <a:rPr lang="en-US" dirty="0"/>
              <a:t>Delete Leaf with Routing Parent</a:t>
            </a:r>
          </a:p>
        </p:txBody>
      </p:sp>
      <p:sp>
        <p:nvSpPr>
          <p:cNvPr id="3" name="Content Placeholder 2">
            <a:extLst>
              <a:ext uri="{FF2B5EF4-FFF2-40B4-BE49-F238E27FC236}">
                <a16:creationId xmlns:a16="http://schemas.microsoft.com/office/drawing/2014/main" id="{C00F9D7E-E6A6-3CF5-30A3-E90D5BB2ED0B}"/>
              </a:ext>
            </a:extLst>
          </p:cNvPr>
          <p:cNvSpPr>
            <a:spLocks noGrp="1"/>
          </p:cNvSpPr>
          <p:nvPr>
            <p:ph idx="1"/>
          </p:nvPr>
        </p:nvSpPr>
        <p:spPr/>
        <p:txBody>
          <a:bodyPr/>
          <a:lstStyle/>
          <a:p>
            <a:endParaRPr lang="en-US"/>
          </a:p>
        </p:txBody>
      </p:sp>
      <p:pic>
        <p:nvPicPr>
          <p:cNvPr id="5" name="Picture 6" descr="Diagram&#10;&#10;Description automatically generated">
            <a:extLst>
              <a:ext uri="{FF2B5EF4-FFF2-40B4-BE49-F238E27FC236}">
                <a16:creationId xmlns:a16="http://schemas.microsoft.com/office/drawing/2014/main" id="{9C27F3E0-5221-658D-0AAF-553A05D691EA}"/>
              </a:ext>
            </a:extLst>
          </p:cNvPr>
          <p:cNvPicPr>
            <a:picLocks noChangeAspect="1"/>
          </p:cNvPicPr>
          <p:nvPr/>
        </p:nvPicPr>
        <p:blipFill>
          <a:blip r:embed="rId2"/>
          <a:stretch>
            <a:fillRect/>
          </a:stretch>
        </p:blipFill>
        <p:spPr>
          <a:xfrm>
            <a:off x="46662" y="2017453"/>
            <a:ext cx="12101975" cy="4836565"/>
          </a:xfrm>
          <a:prstGeom prst="rect">
            <a:avLst/>
          </a:prstGeom>
        </p:spPr>
      </p:pic>
      <p:pic>
        <p:nvPicPr>
          <p:cNvPr id="7" name="Picture 9" descr="A picture containing chart&#10;&#10;Description automatically generated">
            <a:extLst>
              <a:ext uri="{FF2B5EF4-FFF2-40B4-BE49-F238E27FC236}">
                <a16:creationId xmlns:a16="http://schemas.microsoft.com/office/drawing/2014/main" id="{BC18BAF1-586E-89A6-CB1A-C98427DDD8FC}"/>
              </a:ext>
            </a:extLst>
          </p:cNvPr>
          <p:cNvPicPr>
            <a:picLocks noChangeAspect="1"/>
          </p:cNvPicPr>
          <p:nvPr/>
        </p:nvPicPr>
        <p:blipFill>
          <a:blip r:embed="rId3"/>
          <a:stretch>
            <a:fillRect/>
          </a:stretch>
        </p:blipFill>
        <p:spPr>
          <a:xfrm>
            <a:off x="8507459" y="5445599"/>
            <a:ext cx="1304925" cy="1162050"/>
          </a:xfrm>
          <a:prstGeom prst="rect">
            <a:avLst/>
          </a:prstGeom>
        </p:spPr>
      </p:pic>
      <p:pic>
        <p:nvPicPr>
          <p:cNvPr id="8" name="Picture 9" descr="A picture containing chart&#10;&#10;Description automatically generated">
            <a:extLst>
              <a:ext uri="{FF2B5EF4-FFF2-40B4-BE49-F238E27FC236}">
                <a16:creationId xmlns:a16="http://schemas.microsoft.com/office/drawing/2014/main" id="{87B9AAB3-1CA4-1A34-DE4F-8FA2153AC92A}"/>
              </a:ext>
            </a:extLst>
          </p:cNvPr>
          <p:cNvPicPr>
            <a:picLocks noChangeAspect="1"/>
          </p:cNvPicPr>
          <p:nvPr/>
        </p:nvPicPr>
        <p:blipFill>
          <a:blip r:embed="rId3"/>
          <a:stretch>
            <a:fillRect/>
          </a:stretch>
        </p:blipFill>
        <p:spPr>
          <a:xfrm>
            <a:off x="7415637" y="4114941"/>
            <a:ext cx="1304925" cy="1162050"/>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5C9DC112-B318-FF64-61CA-7E466E3FC5B7}"/>
              </a:ext>
            </a:extLst>
          </p:cNvPr>
          <p:cNvPicPr>
            <a:picLocks noChangeAspect="1"/>
          </p:cNvPicPr>
          <p:nvPr/>
        </p:nvPicPr>
        <p:blipFill>
          <a:blip r:embed="rId3"/>
          <a:stretch>
            <a:fillRect/>
          </a:stretch>
        </p:blipFill>
        <p:spPr>
          <a:xfrm>
            <a:off x="5106890" y="2568194"/>
            <a:ext cx="1304925" cy="1162050"/>
          </a:xfrm>
          <a:prstGeom prst="rect">
            <a:avLst/>
          </a:prstGeom>
        </p:spPr>
      </p:pic>
      <p:pic>
        <p:nvPicPr>
          <p:cNvPr id="11" name="Picture 14" descr="A picture containing text, shoji, crossword puzzle&#10;&#10;Description automatically generated">
            <a:extLst>
              <a:ext uri="{FF2B5EF4-FFF2-40B4-BE49-F238E27FC236}">
                <a16:creationId xmlns:a16="http://schemas.microsoft.com/office/drawing/2014/main" id="{A60CBEB9-43AE-B62B-61B4-EFE74F744290}"/>
              </a:ext>
            </a:extLst>
          </p:cNvPr>
          <p:cNvPicPr>
            <a:picLocks noChangeAspect="1"/>
          </p:cNvPicPr>
          <p:nvPr/>
        </p:nvPicPr>
        <p:blipFill>
          <a:blip r:embed="rId4"/>
          <a:stretch>
            <a:fillRect/>
          </a:stretch>
        </p:blipFill>
        <p:spPr>
          <a:xfrm>
            <a:off x="9156511" y="4351361"/>
            <a:ext cx="680114" cy="702860"/>
          </a:xfrm>
          <a:prstGeom prst="rect">
            <a:avLst/>
          </a:prstGeom>
        </p:spPr>
      </p:pic>
      <p:pic>
        <p:nvPicPr>
          <p:cNvPr id="12" name="Picture 14" descr="A picture containing text, shoji, crossword puzzle&#10;&#10;Description automatically generated">
            <a:extLst>
              <a:ext uri="{FF2B5EF4-FFF2-40B4-BE49-F238E27FC236}">
                <a16:creationId xmlns:a16="http://schemas.microsoft.com/office/drawing/2014/main" id="{24937DC2-CA96-40F1-AAD4-A9A65A10E476}"/>
              </a:ext>
            </a:extLst>
          </p:cNvPr>
          <p:cNvPicPr>
            <a:picLocks noChangeAspect="1"/>
          </p:cNvPicPr>
          <p:nvPr/>
        </p:nvPicPr>
        <p:blipFill>
          <a:blip r:embed="rId4"/>
          <a:stretch>
            <a:fillRect/>
          </a:stretch>
        </p:blipFill>
        <p:spPr>
          <a:xfrm>
            <a:off x="10089107" y="5716136"/>
            <a:ext cx="680114" cy="702860"/>
          </a:xfrm>
          <a:prstGeom prst="rect">
            <a:avLst/>
          </a:prstGeom>
        </p:spPr>
      </p:pic>
      <p:sp>
        <p:nvSpPr>
          <p:cNvPr id="13" name="Arrow: Curved Left 12">
            <a:extLst>
              <a:ext uri="{FF2B5EF4-FFF2-40B4-BE49-F238E27FC236}">
                <a16:creationId xmlns:a16="http://schemas.microsoft.com/office/drawing/2014/main" id="{9EEDD0E9-2112-930E-7630-C7189B3727C3}"/>
              </a:ext>
            </a:extLst>
          </p:cNvPr>
          <p:cNvSpPr/>
          <p:nvPr/>
        </p:nvSpPr>
        <p:spPr>
          <a:xfrm>
            <a:off x="7878739" y="2570328"/>
            <a:ext cx="1239673" cy="194480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Rounded Corners 13">
            <a:extLst>
              <a:ext uri="{FF2B5EF4-FFF2-40B4-BE49-F238E27FC236}">
                <a16:creationId xmlns:a16="http://schemas.microsoft.com/office/drawing/2014/main" id="{C0F43A01-8250-D8D6-E766-F66E42284514}"/>
              </a:ext>
            </a:extLst>
          </p:cNvPr>
          <p:cNvSpPr/>
          <p:nvPr/>
        </p:nvSpPr>
        <p:spPr>
          <a:xfrm>
            <a:off x="5766180" y="4355911"/>
            <a:ext cx="6175611" cy="21154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NULL</a:t>
            </a:r>
          </a:p>
        </p:txBody>
      </p:sp>
      <p:sp>
        <p:nvSpPr>
          <p:cNvPr id="15" name="Rectangle: Rounded Corners 14">
            <a:extLst>
              <a:ext uri="{FF2B5EF4-FFF2-40B4-BE49-F238E27FC236}">
                <a16:creationId xmlns:a16="http://schemas.microsoft.com/office/drawing/2014/main" id="{E6E91DD5-3811-ADE2-AE20-987A888F0396}"/>
              </a:ext>
            </a:extLst>
          </p:cNvPr>
          <p:cNvSpPr/>
          <p:nvPr/>
        </p:nvSpPr>
        <p:spPr>
          <a:xfrm>
            <a:off x="8711820" y="2286000"/>
            <a:ext cx="1717343" cy="5686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GrandPrev</a:t>
            </a:r>
          </a:p>
        </p:txBody>
      </p:sp>
      <p:sp>
        <p:nvSpPr>
          <p:cNvPr id="16" name="Rectangle: Rounded Corners 15">
            <a:extLst>
              <a:ext uri="{FF2B5EF4-FFF2-40B4-BE49-F238E27FC236}">
                <a16:creationId xmlns:a16="http://schemas.microsoft.com/office/drawing/2014/main" id="{DF806D72-5F36-6386-1E6F-F8AB84894CAD}"/>
              </a:ext>
            </a:extLst>
          </p:cNvPr>
          <p:cNvSpPr/>
          <p:nvPr/>
        </p:nvSpPr>
        <p:spPr>
          <a:xfrm>
            <a:off x="10087969" y="3548417"/>
            <a:ext cx="1717343" cy="5686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Prev</a:t>
            </a:r>
          </a:p>
        </p:txBody>
      </p:sp>
      <p:sp>
        <p:nvSpPr>
          <p:cNvPr id="17" name="Rectangle: Rounded Corners 16">
            <a:extLst>
              <a:ext uri="{FF2B5EF4-FFF2-40B4-BE49-F238E27FC236}">
                <a16:creationId xmlns:a16="http://schemas.microsoft.com/office/drawing/2014/main" id="{9A98D0C7-2A0A-FBB7-7AD2-9497CE21367E}"/>
              </a:ext>
            </a:extLst>
          </p:cNvPr>
          <p:cNvSpPr/>
          <p:nvPr/>
        </p:nvSpPr>
        <p:spPr>
          <a:xfrm>
            <a:off x="4753969" y="5527343"/>
            <a:ext cx="1717343" cy="5686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t>Curr</a:t>
            </a:r>
          </a:p>
        </p:txBody>
      </p:sp>
    </p:spTree>
    <p:extLst>
      <p:ext uri="{BB962C8B-B14F-4D97-AF65-F5344CB8AC3E}">
        <p14:creationId xmlns:p14="http://schemas.microsoft.com/office/powerpoint/2010/main" val="133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0A26AB-E1BA-4180-829A-BF134BA8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graphical user interface&#10;&#10;Description automatically generated">
            <a:extLst>
              <a:ext uri="{FF2B5EF4-FFF2-40B4-BE49-F238E27FC236}">
                <a16:creationId xmlns:a16="http://schemas.microsoft.com/office/drawing/2014/main" id="{5730928C-45C5-C698-9E56-7686F41A968B}"/>
              </a:ext>
            </a:extLst>
          </p:cNvPr>
          <p:cNvPicPr>
            <a:picLocks noGrp="1" noChangeAspect="1"/>
          </p:cNvPicPr>
          <p:nvPr>
            <p:ph idx="1"/>
          </p:nvPr>
        </p:nvPicPr>
        <p:blipFill>
          <a:blip r:embed="rId2"/>
          <a:stretch>
            <a:fillRect/>
          </a:stretch>
        </p:blipFill>
        <p:spPr>
          <a:xfrm>
            <a:off x="-1607" y="3785"/>
            <a:ext cx="3975113" cy="4029074"/>
          </a:xfrm>
        </p:spPr>
      </p:pic>
      <p:pic>
        <p:nvPicPr>
          <p:cNvPr id="6" name="Picture 6">
            <a:extLst>
              <a:ext uri="{FF2B5EF4-FFF2-40B4-BE49-F238E27FC236}">
                <a16:creationId xmlns:a16="http://schemas.microsoft.com/office/drawing/2014/main" id="{D004977C-6738-9004-2ABA-E9C09CACA1A9}"/>
              </a:ext>
            </a:extLst>
          </p:cNvPr>
          <p:cNvPicPr>
            <a:picLocks noChangeAspect="1"/>
          </p:cNvPicPr>
          <p:nvPr/>
        </p:nvPicPr>
        <p:blipFill>
          <a:blip r:embed="rId3"/>
          <a:stretch>
            <a:fillRect/>
          </a:stretch>
        </p:blipFill>
        <p:spPr>
          <a:xfrm>
            <a:off x="-4175" y="4035749"/>
            <a:ext cx="2649255" cy="2773953"/>
          </a:xfrm>
          <a:prstGeom prst="rect">
            <a:avLst/>
          </a:prstGeom>
        </p:spPr>
      </p:pic>
      <p:pic>
        <p:nvPicPr>
          <p:cNvPr id="7" name="Picture 7" descr="A picture containing table&#10;&#10;Description automatically generated">
            <a:extLst>
              <a:ext uri="{FF2B5EF4-FFF2-40B4-BE49-F238E27FC236}">
                <a16:creationId xmlns:a16="http://schemas.microsoft.com/office/drawing/2014/main" id="{88AB0306-5C0A-EBC1-C423-9799FA77355E}"/>
              </a:ext>
            </a:extLst>
          </p:cNvPr>
          <p:cNvPicPr>
            <a:picLocks noChangeAspect="1"/>
          </p:cNvPicPr>
          <p:nvPr/>
        </p:nvPicPr>
        <p:blipFill>
          <a:blip r:embed="rId4"/>
          <a:stretch>
            <a:fillRect/>
          </a:stretch>
        </p:blipFill>
        <p:spPr>
          <a:xfrm>
            <a:off x="2553222" y="164463"/>
            <a:ext cx="4642983" cy="5516552"/>
          </a:xfrm>
          <a:prstGeom prst="rect">
            <a:avLst/>
          </a:prstGeom>
        </p:spPr>
      </p:pic>
      <p:pic>
        <p:nvPicPr>
          <p:cNvPr id="8" name="Picture 9" descr="A picture containing text&#10;&#10;Description automatically generated">
            <a:extLst>
              <a:ext uri="{FF2B5EF4-FFF2-40B4-BE49-F238E27FC236}">
                <a16:creationId xmlns:a16="http://schemas.microsoft.com/office/drawing/2014/main" id="{02742C5C-2843-E58C-3782-1B22A2B17C7A}"/>
              </a:ext>
            </a:extLst>
          </p:cNvPr>
          <p:cNvPicPr>
            <a:picLocks noChangeAspect="1"/>
          </p:cNvPicPr>
          <p:nvPr/>
        </p:nvPicPr>
        <p:blipFill>
          <a:blip r:embed="rId5"/>
          <a:stretch>
            <a:fillRect/>
          </a:stretch>
        </p:blipFill>
        <p:spPr>
          <a:xfrm>
            <a:off x="7135660" y="4493"/>
            <a:ext cx="4935254" cy="6671560"/>
          </a:xfrm>
          <a:prstGeom prst="rect">
            <a:avLst/>
          </a:prstGeom>
        </p:spPr>
      </p:pic>
    </p:spTree>
    <p:extLst>
      <p:ext uri="{BB962C8B-B14F-4D97-AF65-F5344CB8AC3E}">
        <p14:creationId xmlns:p14="http://schemas.microsoft.com/office/powerpoint/2010/main" val="711608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461CB7-62ED-4795-A634-D387EE9C4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057AD-254E-4AF4-80B7-35A773D8D28E}"/>
              </a:ext>
            </a:extLst>
          </p:cNvPr>
          <p:cNvSpPr>
            <a:spLocks noGrp="1"/>
          </p:cNvSpPr>
          <p:nvPr>
            <p:ph type="title"/>
          </p:nvPr>
        </p:nvSpPr>
        <p:spPr>
          <a:xfrm>
            <a:off x="548639" y="950976"/>
            <a:ext cx="10995659" cy="1077849"/>
          </a:xfrm>
        </p:spPr>
        <p:txBody>
          <a:bodyPr>
            <a:normAutofit/>
          </a:bodyPr>
          <a:lstStyle/>
          <a:p>
            <a:r>
              <a:rPr lang="en-US" sz="4400"/>
              <a:t>Correctness and Optimality</a:t>
            </a:r>
          </a:p>
        </p:txBody>
      </p:sp>
      <p:cxnSp>
        <p:nvCxnSpPr>
          <p:cNvPr id="11" name="Straight Connector 10">
            <a:extLst>
              <a:ext uri="{FF2B5EF4-FFF2-40B4-BE49-F238E27FC236}">
                <a16:creationId xmlns:a16="http://schemas.microsoft.com/office/drawing/2014/main" id="{5BB41ABC-012E-4DF8-A240-44161B32B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305862-AEB1-53FA-F078-605E5463877D}"/>
              </a:ext>
            </a:extLst>
          </p:cNvPr>
          <p:cNvSpPr>
            <a:spLocks noGrp="1"/>
          </p:cNvSpPr>
          <p:nvPr>
            <p:ph idx="1"/>
          </p:nvPr>
        </p:nvSpPr>
        <p:spPr>
          <a:xfrm>
            <a:off x="548641" y="1717925"/>
            <a:ext cx="3528060" cy="4354568"/>
          </a:xfrm>
        </p:spPr>
        <p:txBody>
          <a:bodyPr vert="horz" lIns="91440" tIns="45720" rIns="91440" bIns="45720" rtlCol="0" anchor="t">
            <a:normAutofit fontScale="92500" lnSpcReduction="20000"/>
          </a:bodyPr>
          <a:lstStyle/>
          <a:p>
            <a:pPr>
              <a:lnSpc>
                <a:spcPct val="110000"/>
              </a:lnSpc>
            </a:pPr>
            <a:r>
              <a:rPr lang="en-US" sz="1700">
                <a:ea typeface="+mn-lt"/>
                <a:cs typeface="+mn-lt"/>
              </a:rPr>
              <a:t>They show first that this is indeed the case with their algorithm: all the schedules it accepts are correct.</a:t>
            </a:r>
          </a:p>
          <a:p>
            <a:pPr>
              <a:lnSpc>
                <a:spcPct val="110000"/>
              </a:lnSpc>
            </a:pPr>
            <a:r>
              <a:rPr lang="en-US" sz="1700">
                <a:ea typeface="+mn-lt"/>
                <a:cs typeface="+mn-lt"/>
              </a:rPr>
              <a:t>Theorem 1 (Correctness). The schedule corresponding to any execution of our BST implementation is observably correct.</a:t>
            </a:r>
          </a:p>
          <a:p>
            <a:pPr>
              <a:lnSpc>
                <a:spcPct val="110000"/>
              </a:lnSpc>
            </a:pPr>
            <a:r>
              <a:rPr lang="en-US" sz="1700">
                <a:ea typeface="+mn-lt"/>
                <a:cs typeface="+mn-lt"/>
              </a:rPr>
              <a:t>Theorem 2 (Optimality). Our BST implementation is concurrency-optimal</a:t>
            </a:r>
          </a:p>
          <a:p>
            <a:pPr>
              <a:lnSpc>
                <a:spcPct val="110000"/>
              </a:lnSpc>
            </a:pPr>
            <a:r>
              <a:rPr lang="en-US" sz="1700">
                <a:ea typeface="+mn-lt"/>
                <a:cs typeface="+mn-lt"/>
              </a:rPr>
              <a:t>They show that for each observably correct schedule there exists a matching execution of our implementation</a:t>
            </a:r>
            <a:endParaRPr lang="en-US" sz="1700"/>
          </a:p>
        </p:txBody>
      </p:sp>
      <p:pic>
        <p:nvPicPr>
          <p:cNvPr id="4" name="Picture 4" descr="Text&#10;&#10;Description automatically generated">
            <a:extLst>
              <a:ext uri="{FF2B5EF4-FFF2-40B4-BE49-F238E27FC236}">
                <a16:creationId xmlns:a16="http://schemas.microsoft.com/office/drawing/2014/main" id="{212618ED-1927-FBBC-9ADE-160164CE8B46}"/>
              </a:ext>
            </a:extLst>
          </p:cNvPr>
          <p:cNvPicPr>
            <a:picLocks noChangeAspect="1"/>
          </p:cNvPicPr>
          <p:nvPr/>
        </p:nvPicPr>
        <p:blipFill>
          <a:blip r:embed="rId2"/>
          <a:stretch>
            <a:fillRect/>
          </a:stretch>
        </p:blipFill>
        <p:spPr>
          <a:xfrm>
            <a:off x="4893571" y="2266027"/>
            <a:ext cx="6424408" cy="3806463"/>
          </a:xfrm>
          <a:prstGeom prst="rect">
            <a:avLst/>
          </a:prstGeom>
        </p:spPr>
      </p:pic>
      <p:cxnSp>
        <p:nvCxnSpPr>
          <p:cNvPr id="13" name="Straight Connector 12">
            <a:extLst>
              <a:ext uri="{FF2B5EF4-FFF2-40B4-BE49-F238E27FC236}">
                <a16:creationId xmlns:a16="http://schemas.microsoft.com/office/drawing/2014/main" id="{B5854327-44B3-47A2-891B-0580ACB5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7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C979-10AB-5262-6FCC-076D99B523F6}"/>
              </a:ext>
            </a:extLst>
          </p:cNvPr>
          <p:cNvSpPr>
            <a:spLocks noGrp="1"/>
          </p:cNvSpPr>
          <p:nvPr>
            <p:ph type="title"/>
          </p:nvPr>
        </p:nvSpPr>
        <p:spPr/>
        <p:txBody>
          <a:bodyPr/>
          <a:lstStyle/>
          <a:p>
            <a:r>
              <a:rPr lang="en-US"/>
              <a:t>Comparision of their Algorithm</a:t>
            </a:r>
          </a:p>
        </p:txBody>
      </p:sp>
      <p:sp>
        <p:nvSpPr>
          <p:cNvPr id="3" name="Content Placeholder 2">
            <a:extLst>
              <a:ext uri="{FF2B5EF4-FFF2-40B4-BE49-F238E27FC236}">
                <a16:creationId xmlns:a16="http://schemas.microsoft.com/office/drawing/2014/main" id="{DFA7BC68-CCB8-A2EA-1D34-BE904F766CC9}"/>
              </a:ext>
            </a:extLst>
          </p:cNvPr>
          <p:cNvSpPr>
            <a:spLocks noGrp="1"/>
          </p:cNvSpPr>
          <p:nvPr>
            <p:ph idx="1"/>
          </p:nvPr>
        </p:nvSpPr>
        <p:spPr>
          <a:xfrm>
            <a:off x="368725" y="1584326"/>
            <a:ext cx="11376659" cy="4473574"/>
          </a:xfrm>
        </p:spPr>
        <p:txBody>
          <a:bodyPr vert="horz" lIns="91440" tIns="45720" rIns="91440" bIns="45720" rtlCol="0" anchor="t">
            <a:normAutofit fontScale="85000" lnSpcReduction="20000"/>
          </a:bodyPr>
          <a:lstStyle/>
          <a:p>
            <a:r>
              <a:rPr lang="en-US">
                <a:ea typeface="+mn-lt"/>
                <a:cs typeface="+mn-lt"/>
              </a:rPr>
              <a:t>They compare their algorithm, denoted as Concurrency Optimal or CO, against four other implementations of concurrent BST. They are: </a:t>
            </a:r>
            <a:endParaRPr lang="en-US"/>
          </a:p>
          <a:p>
            <a:pPr lvl="1"/>
            <a:r>
              <a:rPr lang="en-US" sz="2000">
                <a:ea typeface="+mn-lt"/>
                <a:cs typeface="+mn-lt"/>
              </a:rPr>
              <a:t>(1) the lock-based Concurrency Friendly (or CF) tree by Crain et al. </a:t>
            </a:r>
          </a:p>
          <a:p>
            <a:pPr lvl="1"/>
            <a:r>
              <a:rPr lang="en-US" sz="2000">
                <a:ea typeface="+mn-lt"/>
                <a:cs typeface="+mn-lt"/>
              </a:rPr>
              <a:t>(2) the lock-based Logical Ordering (or LO) AVL-tree by </a:t>
            </a:r>
            <a:r>
              <a:rPr lang="en-US" sz="2000" err="1">
                <a:ea typeface="+mn-lt"/>
                <a:cs typeface="+mn-lt"/>
              </a:rPr>
              <a:t>Drachsler</a:t>
            </a:r>
            <a:r>
              <a:rPr lang="en-US" sz="2000">
                <a:ea typeface="+mn-lt"/>
                <a:cs typeface="+mn-lt"/>
              </a:rPr>
              <a:t> et al. </a:t>
            </a:r>
          </a:p>
          <a:p>
            <a:pPr lvl="1"/>
            <a:r>
              <a:rPr lang="en-US" sz="2000">
                <a:ea typeface="+mn-lt"/>
                <a:cs typeface="+mn-lt"/>
              </a:rPr>
              <a:t>(3) the lock-based BCCO tree by Bronson et al. </a:t>
            </a:r>
          </a:p>
          <a:p>
            <a:pPr lvl="1"/>
            <a:r>
              <a:rPr lang="en-US" sz="2000">
                <a:ea typeface="+mn-lt"/>
                <a:cs typeface="+mn-lt"/>
              </a:rPr>
              <a:t>(4) the lock-free EFRB tree by Ellen et al. [13]. All these implementations are written in Java </a:t>
            </a:r>
          </a:p>
          <a:p>
            <a:r>
              <a:rPr lang="en-US">
                <a:ea typeface="+mn-lt"/>
                <a:cs typeface="+mn-lt"/>
              </a:rPr>
              <a:t>To compare the performance they considered the following parameters: </a:t>
            </a:r>
          </a:p>
          <a:p>
            <a:pPr lvl="1"/>
            <a:r>
              <a:rPr lang="en-US">
                <a:ea typeface="+mn-lt"/>
                <a:cs typeface="+mn-lt"/>
              </a:rPr>
              <a:t>(</a:t>
            </a:r>
            <a:r>
              <a:rPr lang="en-US" err="1">
                <a:ea typeface="+mn-lt"/>
                <a:cs typeface="+mn-lt"/>
              </a:rPr>
              <a:t>i</a:t>
            </a:r>
            <a:r>
              <a:rPr lang="en-US">
                <a:ea typeface="+mn-lt"/>
                <a:cs typeface="+mn-lt"/>
              </a:rPr>
              <a:t>) Workloads. Each workload distribution is characterized by the percent x% of update operations. This means that the tree will be requested to make 100 − x% of contains calls, x/2% of insert calls and x/2% of delete calls. They considered three different workload distributions: 0%, 20% and 100%. </a:t>
            </a:r>
          </a:p>
          <a:p>
            <a:pPr lvl="1"/>
            <a:r>
              <a:rPr lang="en-US">
                <a:ea typeface="+mn-lt"/>
                <a:cs typeface="+mn-lt"/>
              </a:rPr>
              <a:t>(ii) Tree size. On the above workloads, the tree size depends on the size of the key space (the size is approximately half of the range). They considered three different key ranges: 215, 219 and 221. To ensure consistent results, rather than starting with an empty tree, they pre-populated the tree before execution. </a:t>
            </a:r>
          </a:p>
          <a:p>
            <a:pPr lvl="1"/>
            <a:r>
              <a:rPr lang="en-US">
                <a:ea typeface="+mn-lt"/>
                <a:cs typeface="+mn-lt"/>
              </a:rPr>
              <a:t>(iii) Degree of contention. This depends on the number of hardware threads, </a:t>
            </a:r>
            <a:endParaRPr lang="en-US"/>
          </a:p>
          <a:p>
            <a:r>
              <a:rPr lang="en-US">
                <a:ea typeface="+mn-lt"/>
                <a:cs typeface="+mn-lt"/>
              </a:rPr>
              <a:t>They average through 25 runs. Each run is carried out for 10 seconds</a:t>
            </a:r>
          </a:p>
        </p:txBody>
      </p:sp>
    </p:spTree>
    <p:extLst>
      <p:ext uri="{BB962C8B-B14F-4D97-AF65-F5344CB8AC3E}">
        <p14:creationId xmlns:p14="http://schemas.microsoft.com/office/powerpoint/2010/main" val="52194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1515-B261-C62D-C1BD-06D439C4A204}"/>
              </a:ext>
            </a:extLst>
          </p:cNvPr>
          <p:cNvSpPr>
            <a:spLocks noGrp="1"/>
          </p:cNvSpPr>
          <p:nvPr>
            <p:ph type="title"/>
          </p:nvPr>
        </p:nvSpPr>
        <p:spPr/>
        <p:txBody>
          <a:bodyPr/>
          <a:lstStyle/>
          <a:p>
            <a:r>
              <a:rPr lang="en-US"/>
              <a:t>Partial External Sequential Tree (PEST)</a:t>
            </a:r>
          </a:p>
        </p:txBody>
      </p:sp>
      <p:sp>
        <p:nvSpPr>
          <p:cNvPr id="5" name="TextBox 4">
            <a:extLst>
              <a:ext uri="{FF2B5EF4-FFF2-40B4-BE49-F238E27FC236}">
                <a16:creationId xmlns:a16="http://schemas.microsoft.com/office/drawing/2014/main" id="{7318D62B-62DE-386D-7221-9616A346CB79}"/>
              </a:ext>
            </a:extLst>
          </p:cNvPr>
          <p:cNvSpPr txBox="1"/>
          <p:nvPr/>
        </p:nvSpPr>
        <p:spPr>
          <a:xfrm>
            <a:off x="506887" y="3852310"/>
            <a:ext cx="10393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Arial"/>
            </a:endParaRPr>
          </a:p>
        </p:txBody>
      </p:sp>
      <p:sp>
        <p:nvSpPr>
          <p:cNvPr id="7" name="TextBox 1">
            <a:extLst>
              <a:ext uri="{FF2B5EF4-FFF2-40B4-BE49-F238E27FC236}">
                <a16:creationId xmlns:a16="http://schemas.microsoft.com/office/drawing/2014/main" id="{889B416C-EAD2-2395-958B-743FFF212C63}"/>
              </a:ext>
            </a:extLst>
          </p:cNvPr>
          <p:cNvSpPr txBox="1"/>
          <p:nvPr/>
        </p:nvSpPr>
        <p:spPr>
          <a:xfrm>
            <a:off x="506887" y="1446757"/>
            <a:ext cx="10914066"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ea typeface="+mn-lt"/>
                <a:cs typeface="+mn-lt"/>
              </a:rPr>
              <a:t>A </a:t>
            </a:r>
            <a:r>
              <a:rPr lang="en-US" b="1" dirty="0">
                <a:ea typeface="+mn-lt"/>
                <a:cs typeface="+mn-lt"/>
              </a:rPr>
              <a:t>partial external tree</a:t>
            </a:r>
            <a:r>
              <a:rPr lang="en-US" dirty="0">
                <a:ea typeface="+mn-lt"/>
                <a:cs typeface="+mn-lt"/>
              </a:rPr>
              <a:t> is a type of binary search tree in which some of the nodes are stored externally in a linked list.</a:t>
            </a:r>
            <a:endParaRPr lang="en-US" dirty="0"/>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The </a:t>
            </a:r>
            <a:r>
              <a:rPr lang="en-US" b="1" dirty="0">
                <a:ea typeface="+mn-lt"/>
                <a:cs typeface="+mn-lt"/>
              </a:rPr>
              <a:t>external nodes</a:t>
            </a:r>
            <a:r>
              <a:rPr lang="en-US" dirty="0">
                <a:ea typeface="+mn-lt"/>
                <a:cs typeface="+mn-lt"/>
              </a:rPr>
              <a:t> are used to reduce the height of the tree and improve search performance.</a:t>
            </a:r>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When a node is deleted from a partial external tree, it is replaced by an external node that contains the node's value.</a:t>
            </a:r>
            <a:endParaRPr lang="en-US" dirty="0"/>
          </a:p>
          <a:p>
            <a:endParaRPr lang="en-US">
              <a:ea typeface="+mn-lt"/>
              <a:cs typeface="+mn-lt"/>
            </a:endParaRPr>
          </a:p>
          <a:p>
            <a:pPr marL="285750" indent="-285750">
              <a:buFont typeface="Arial"/>
              <a:buChar char="•"/>
            </a:pPr>
            <a:r>
              <a:rPr lang="en-US" dirty="0">
                <a:ea typeface="+mn-lt"/>
                <a:cs typeface="+mn-lt"/>
              </a:rPr>
              <a:t>The internal node is then </a:t>
            </a:r>
            <a:r>
              <a:rPr lang="en-US" b="1" dirty="0">
                <a:ea typeface="+mn-lt"/>
                <a:cs typeface="+mn-lt"/>
              </a:rPr>
              <a:t>used as a routing node</a:t>
            </a:r>
            <a:r>
              <a:rPr lang="en-US" dirty="0">
                <a:ea typeface="+mn-lt"/>
                <a:cs typeface="+mn-lt"/>
              </a:rPr>
              <a:t> to simplify future deletions.</a:t>
            </a:r>
            <a:endParaRPr lang="en-US" dirty="0"/>
          </a:p>
          <a:p>
            <a:pPr marL="285750" indent="-285750">
              <a:buFont typeface="Arial"/>
              <a:buChar char="•"/>
            </a:pPr>
            <a:endParaRPr lang="en-US">
              <a:ea typeface="+mn-lt"/>
              <a:cs typeface="+mn-lt"/>
            </a:endParaRPr>
          </a:p>
          <a:p>
            <a:pPr marL="285750" indent="-285750">
              <a:buFont typeface="Arial"/>
              <a:buChar char="•"/>
            </a:pPr>
            <a:r>
              <a:rPr lang="en-US" dirty="0">
                <a:ea typeface="+mn-lt"/>
                <a:cs typeface="+mn-lt"/>
              </a:rPr>
              <a:t>Partial external trees are used in some concurrent binary search tree algorithms to </a:t>
            </a:r>
            <a:r>
              <a:rPr lang="en-US" b="1" dirty="0">
                <a:ea typeface="+mn-lt"/>
                <a:cs typeface="+mn-lt"/>
              </a:rPr>
              <a:t>simplify deletions</a:t>
            </a:r>
            <a:r>
              <a:rPr lang="en-US" dirty="0">
                <a:ea typeface="+mn-lt"/>
                <a:cs typeface="+mn-lt"/>
              </a:rPr>
              <a:t> and improve performance.</a:t>
            </a:r>
          </a:p>
          <a:p>
            <a:pPr marL="285750" indent="-285750">
              <a:buFont typeface="Arial"/>
              <a:buChar char="•"/>
            </a:pPr>
            <a:endParaRPr lang="en-US"/>
          </a:p>
          <a:p>
            <a:pPr marL="285750" indent="-285750">
              <a:buFont typeface="Arial"/>
              <a:buChar char="•"/>
            </a:pPr>
            <a:r>
              <a:rPr lang="en-US" dirty="0">
                <a:ea typeface="+mn-lt"/>
                <a:cs typeface="+mn-lt"/>
              </a:rPr>
              <a:t>In a PEST, all </a:t>
            </a:r>
            <a:r>
              <a:rPr lang="en-US" b="1" dirty="0">
                <a:ea typeface="+mn-lt"/>
                <a:cs typeface="+mn-lt"/>
              </a:rPr>
              <a:t>internal nodes</a:t>
            </a:r>
            <a:r>
              <a:rPr lang="en-US" dirty="0">
                <a:ea typeface="+mn-lt"/>
                <a:cs typeface="+mn-lt"/>
              </a:rPr>
              <a:t> are stored in a binary tree structure, while all external nodes are stored sequentially in an array-like structure. This layout allows for </a:t>
            </a:r>
            <a:r>
              <a:rPr lang="en-US" b="1" dirty="0">
                <a:ea typeface="+mn-lt"/>
                <a:cs typeface="+mn-lt"/>
              </a:rPr>
              <a:t>efficient traversal and search operations</a:t>
            </a:r>
            <a:r>
              <a:rPr lang="en-US" dirty="0">
                <a:ea typeface="+mn-lt"/>
                <a:cs typeface="+mn-lt"/>
              </a:rPr>
              <a:t>, as the sequential storage of external nodes can be easily traversed using array indexing.</a:t>
            </a:r>
            <a:endParaRPr lang="en-US" dirty="0"/>
          </a:p>
        </p:txBody>
      </p:sp>
    </p:spTree>
    <p:extLst>
      <p:ext uri="{BB962C8B-B14F-4D97-AF65-F5344CB8AC3E}">
        <p14:creationId xmlns:p14="http://schemas.microsoft.com/office/powerpoint/2010/main" val="295545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9">
            <a:extLst>
              <a:ext uri="{FF2B5EF4-FFF2-40B4-BE49-F238E27FC236}">
                <a16:creationId xmlns:a16="http://schemas.microsoft.com/office/drawing/2014/main" id="{5F2D5967-D287-4BDA-8914-854D6EC8A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5635B-3F04-C53C-C931-48BB5541685A}"/>
              </a:ext>
            </a:extLst>
          </p:cNvPr>
          <p:cNvSpPr>
            <a:spLocks noGrp="1"/>
          </p:cNvSpPr>
          <p:nvPr>
            <p:ph type="title"/>
          </p:nvPr>
        </p:nvSpPr>
        <p:spPr>
          <a:xfrm>
            <a:off x="548640" y="950976"/>
            <a:ext cx="3864599" cy="1028654"/>
          </a:xfrm>
        </p:spPr>
        <p:txBody>
          <a:bodyPr vert="horz" lIns="91440" tIns="45720" rIns="91440" bIns="45720" rtlCol="0" anchor="t">
            <a:normAutofit/>
          </a:bodyPr>
          <a:lstStyle/>
          <a:p>
            <a:r>
              <a:rPr lang="en-US" kern="1200">
                <a:latin typeface="+mj-lt"/>
                <a:ea typeface="+mj-ea"/>
                <a:cs typeface="+mj-cs"/>
              </a:rPr>
              <a:t>Performance </a:t>
            </a:r>
            <a:r>
              <a:rPr lang="en-US"/>
              <a:t>Eval</a:t>
            </a:r>
            <a:endParaRPr lang="en-US" kern="1200">
              <a:solidFill>
                <a:schemeClr val="accent1"/>
              </a:solidFill>
              <a:latin typeface="+mj-lt"/>
              <a:ea typeface="+mj-ea"/>
              <a:cs typeface="+mj-cs"/>
            </a:endParaRPr>
          </a:p>
        </p:txBody>
      </p:sp>
      <p:cxnSp>
        <p:nvCxnSpPr>
          <p:cNvPr id="29" name="Straight Connector 11">
            <a:extLst>
              <a:ext uri="{FF2B5EF4-FFF2-40B4-BE49-F238E27FC236}">
                <a16:creationId xmlns:a16="http://schemas.microsoft.com/office/drawing/2014/main" id="{2F538056-4BE2-4156-9522-75617E95FE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3C8474-2ED4-F270-357A-25E96DE07558}"/>
              </a:ext>
            </a:extLst>
          </p:cNvPr>
          <p:cNvSpPr txBox="1"/>
          <p:nvPr/>
        </p:nvSpPr>
        <p:spPr>
          <a:xfrm>
            <a:off x="544977" y="1463184"/>
            <a:ext cx="3629239" cy="46027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buFont typeface="Arial" panose="020B0604020202020204" pitchFamily="34" charset="0"/>
              <a:buChar char="•"/>
            </a:pPr>
            <a:r>
              <a:rPr lang="en-US" sz="1700"/>
              <a:t>With the increase of the size the performance of their algorithm becomes better relatively to CF-tree​</a:t>
            </a:r>
          </a:p>
          <a:p>
            <a:pPr indent="-228600">
              <a:lnSpc>
                <a:spcPct val="110000"/>
              </a:lnSpc>
              <a:spcAft>
                <a:spcPts val="600"/>
              </a:spcAft>
              <a:buFont typeface="Arial" panose="020B0604020202020204" pitchFamily="34" charset="0"/>
              <a:buChar char="•"/>
            </a:pPr>
            <a:r>
              <a:rPr lang="en-US" sz="1700"/>
              <a:t>BCCO-tree was much worse on 2^15 and became similar to CO-tree on 2^21​</a:t>
            </a:r>
          </a:p>
          <a:p>
            <a:pPr indent="-228600">
              <a:lnSpc>
                <a:spcPct val="110000"/>
              </a:lnSpc>
              <a:spcAft>
                <a:spcPts val="600"/>
              </a:spcAft>
              <a:buFont typeface="Arial" panose="020B0604020202020204" pitchFamily="34" charset="0"/>
              <a:buChar char="•"/>
            </a:pPr>
            <a:r>
              <a:rPr lang="en-US" sz="1700"/>
              <a:t>Algorithm works well regardless of the size.​</a:t>
            </a:r>
          </a:p>
          <a:p>
            <a:pPr indent="-228600">
              <a:lnSpc>
                <a:spcPct val="110000"/>
              </a:lnSpc>
              <a:spcAft>
                <a:spcPts val="600"/>
              </a:spcAft>
              <a:buFont typeface="Arial" panose="020B0604020202020204" pitchFamily="34" charset="0"/>
              <a:buChar char="•"/>
            </a:pPr>
            <a:r>
              <a:rPr lang="en-US" sz="1700"/>
              <a:t>As the percentage of contains operations increases, the difference between their  algorithm and </a:t>
            </a:r>
            <a:r>
              <a:rPr lang="en-US" sz="1700" err="1"/>
              <a:t>CFtree</a:t>
            </a:r>
            <a:r>
              <a:rPr lang="en-US" sz="1700"/>
              <a:t> becomes smaller and in most workloads, they perform better than other BSTs.</a:t>
            </a:r>
          </a:p>
        </p:txBody>
      </p:sp>
      <p:pic>
        <p:nvPicPr>
          <p:cNvPr id="4" name="Picture 4" descr="Chart, line chart&#10;&#10;Description automatically generated">
            <a:extLst>
              <a:ext uri="{FF2B5EF4-FFF2-40B4-BE49-F238E27FC236}">
                <a16:creationId xmlns:a16="http://schemas.microsoft.com/office/drawing/2014/main" id="{8E209F2B-E0EA-5C10-0ED1-3DBD02578E0A}"/>
              </a:ext>
            </a:extLst>
          </p:cNvPr>
          <p:cNvPicPr>
            <a:picLocks noGrp="1" noChangeAspect="1"/>
          </p:cNvPicPr>
          <p:nvPr>
            <p:ph idx="1"/>
          </p:nvPr>
        </p:nvPicPr>
        <p:blipFill>
          <a:blip r:embed="rId2"/>
          <a:stretch>
            <a:fillRect/>
          </a:stretch>
        </p:blipFill>
        <p:spPr>
          <a:xfrm>
            <a:off x="4351867" y="1018866"/>
            <a:ext cx="7390142" cy="5237248"/>
          </a:xfrm>
          <a:prstGeom prst="rect">
            <a:avLst/>
          </a:prstGeom>
        </p:spPr>
      </p:pic>
      <p:cxnSp>
        <p:nvCxnSpPr>
          <p:cNvPr id="30" name="Straight Connector 13">
            <a:extLst>
              <a:ext uri="{FF2B5EF4-FFF2-40B4-BE49-F238E27FC236}">
                <a16:creationId xmlns:a16="http://schemas.microsoft.com/office/drawing/2014/main" id="{7340FC25-B92B-49CA-9B3B-580CCD12F3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72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48639" y="365125"/>
            <a:ext cx="5251316" cy="1807305"/>
          </a:xfrm>
          <a:prstGeom prst="rect">
            <a:avLst/>
          </a:prstGeom>
        </p:spPr>
        <p:txBody>
          <a:bodyPr vert="horz" lIns="91440" tIns="45720" rIns="91440" bIns="45720" rtlCol="0" anchor="ctr">
            <a:normAutofit/>
          </a:bodyPr>
          <a:lstStyle/>
          <a:p>
            <a:pPr algn="l"/>
            <a:r>
              <a:rPr lang="en-US" kern="1200" spc="70">
                <a:latin typeface="Amasis MT Pro Medium"/>
                <a:ea typeface="Cambria"/>
                <a:cs typeface="Calibri"/>
              </a:rPr>
              <a:t>Related Work and Discussion </a:t>
            </a:r>
          </a:p>
          <a:p>
            <a:pPr marL="12700" algn="l">
              <a:lnSpc>
                <a:spcPct val="90000"/>
              </a:lnSpc>
              <a:spcBef>
                <a:spcPct val="0"/>
              </a:spcBef>
            </a:pPr>
            <a:endParaRPr lang="en-US" sz="4400" kern="1200" spc="70">
              <a:solidFill>
                <a:schemeClr val="tx1"/>
              </a:solidFill>
              <a:latin typeface="+mj-lt"/>
              <a:cs typeface="Calibri"/>
            </a:endParaRPr>
          </a:p>
        </p:txBody>
      </p:sp>
      <p:sp>
        <p:nvSpPr>
          <p:cNvPr id="3" name="object 3"/>
          <p:cNvSpPr txBox="1"/>
          <p:nvPr/>
        </p:nvSpPr>
        <p:spPr>
          <a:xfrm>
            <a:off x="848638" y="1863571"/>
            <a:ext cx="4619621" cy="3843666"/>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tabLst>
                <a:tab pos="241300" algn="l"/>
                <a:tab pos="241935" algn="l"/>
              </a:tabLst>
            </a:pPr>
            <a:endParaRPr lang="en-US" sz="1700" spc="-20"/>
          </a:p>
          <a:p>
            <a:pPr indent="-228600">
              <a:lnSpc>
                <a:spcPct val="90000"/>
              </a:lnSpc>
              <a:spcAft>
                <a:spcPts val="600"/>
              </a:spcAft>
              <a:buFont typeface="Arial" panose="020B0604020202020204" pitchFamily="34" charset="0"/>
              <a:buChar char="•"/>
              <a:tabLst>
                <a:tab pos="241300" algn="l"/>
                <a:tab pos="241935" algn="l"/>
              </a:tabLst>
            </a:pPr>
            <a:r>
              <a:rPr lang="en-US" sz="2000" spc="-20">
                <a:latin typeface="Univers Light"/>
                <a:ea typeface="Tahoma"/>
                <a:cs typeface="Tahoma"/>
              </a:rPr>
              <a:t>Measuring Concurrency:</a:t>
            </a:r>
            <a:endParaRPr lang="en-US" sz="2000">
              <a:latin typeface="Univers Light"/>
              <a:ea typeface="Tahoma"/>
              <a:cs typeface="Tahoma"/>
            </a:endParaRPr>
          </a:p>
          <a:p>
            <a:pPr lvl="1" indent="-228600">
              <a:lnSpc>
                <a:spcPct val="90000"/>
              </a:lnSpc>
              <a:spcAft>
                <a:spcPts val="600"/>
              </a:spcAft>
              <a:buFont typeface="Arial" panose="020B0604020202020204" pitchFamily="34" charset="0"/>
              <a:buChar char="•"/>
              <a:tabLst>
                <a:tab pos="241300" algn="l"/>
                <a:tab pos="241935" algn="l"/>
              </a:tabLst>
            </a:pPr>
            <a:endParaRPr lang="en-US" sz="2000" spc="-20">
              <a:latin typeface="Univers Light"/>
              <a:ea typeface="Tahoma"/>
              <a:cs typeface="Tahoma"/>
            </a:endParaRPr>
          </a:p>
          <a:p>
            <a:pPr lvl="1" indent="-228600">
              <a:lnSpc>
                <a:spcPct val="90000"/>
              </a:lnSpc>
              <a:spcAft>
                <a:spcPts val="600"/>
              </a:spcAft>
              <a:buFont typeface="Arial" panose="020B0604020202020204" pitchFamily="34" charset="0"/>
              <a:buChar char="•"/>
              <a:tabLst>
                <a:tab pos="241300" algn="l"/>
                <a:tab pos="241935" algn="l"/>
              </a:tabLst>
            </a:pPr>
            <a:r>
              <a:rPr lang="en-US" sz="2000" spc="-20">
                <a:latin typeface="Univers Light"/>
                <a:ea typeface="Tahoma"/>
                <a:cs typeface="Tahoma"/>
              </a:rPr>
              <a:t>Concurrency measurement has been proposed to compare concurrent data structures to their sequential counterparts.</a:t>
            </a:r>
            <a:endParaRPr lang="en-US" sz="2000">
              <a:latin typeface="Univers Light"/>
              <a:ea typeface="Tahoma"/>
              <a:cs typeface="Tahoma"/>
            </a:endParaRPr>
          </a:p>
          <a:p>
            <a:pPr indent="-228600">
              <a:lnSpc>
                <a:spcPct val="90000"/>
              </a:lnSpc>
              <a:spcAft>
                <a:spcPts val="600"/>
              </a:spcAft>
              <a:buFont typeface="Arial" panose="020B0604020202020204" pitchFamily="34" charset="0"/>
              <a:buChar char="•"/>
              <a:tabLst>
                <a:tab pos="241300" algn="l"/>
                <a:tab pos="241935" algn="l"/>
              </a:tabLst>
            </a:pPr>
            <a:endParaRPr lang="en-US" sz="2000" spc="-20">
              <a:latin typeface="Univers Light"/>
              <a:ea typeface="Tahoma"/>
              <a:cs typeface="Tahoma"/>
            </a:endParaRPr>
          </a:p>
          <a:p>
            <a:pPr indent="-228600">
              <a:lnSpc>
                <a:spcPct val="90000"/>
              </a:lnSpc>
              <a:spcAft>
                <a:spcPts val="600"/>
              </a:spcAft>
              <a:buFont typeface="Arial" panose="020B0604020202020204" pitchFamily="34" charset="0"/>
              <a:buChar char="•"/>
              <a:tabLst>
                <a:tab pos="241300" algn="l"/>
                <a:tab pos="241935" algn="l"/>
              </a:tabLst>
            </a:pPr>
            <a:r>
              <a:rPr lang="en-US" sz="2000" spc="-20">
                <a:latin typeface="Univers Light"/>
                <a:ea typeface="Tahoma"/>
                <a:cs typeface="Tahoma"/>
              </a:rPr>
              <a:t>Previous applications of this metric include a concurrency-optimal linked list and comparing synchronization techniques for concurrent search data structures.</a:t>
            </a:r>
            <a:endParaRPr lang="en-US" sz="2000">
              <a:latin typeface="Univers Light"/>
              <a:ea typeface="Tahoma"/>
              <a:cs typeface="Tahoma"/>
            </a:endParaRPr>
          </a:p>
        </p:txBody>
      </p:sp>
      <p:pic>
        <p:nvPicPr>
          <p:cNvPr id="5" name="Picture 4" descr="Magnifying glass showing decling performance">
            <a:extLst>
              <a:ext uri="{FF2B5EF4-FFF2-40B4-BE49-F238E27FC236}">
                <a16:creationId xmlns:a16="http://schemas.microsoft.com/office/drawing/2014/main" id="{A9F2B0A0-2938-34A6-8336-0650375C00D8}"/>
              </a:ext>
            </a:extLst>
          </p:cNvPr>
          <p:cNvPicPr>
            <a:picLocks noChangeAspect="1"/>
          </p:cNvPicPr>
          <p:nvPr/>
        </p:nvPicPr>
        <p:blipFill rotWithShape="1">
          <a:blip r:embed="rId2"/>
          <a:srcRect l="22994" r="19054"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30025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015" y="880363"/>
            <a:ext cx="6617343" cy="575310"/>
          </a:xfrm>
          <a:prstGeom prst="rect">
            <a:avLst/>
          </a:prstGeom>
        </p:spPr>
        <p:txBody>
          <a:bodyPr vert="horz" wrap="square" lIns="0" tIns="13335" rIns="0" bIns="0" rtlCol="0" anchor="t">
            <a:spAutoFit/>
          </a:bodyPr>
          <a:lstStyle/>
          <a:p>
            <a:pPr marL="12700">
              <a:spcBef>
                <a:spcPts val="105"/>
              </a:spcBef>
            </a:pPr>
            <a:r>
              <a:rPr lang="en-US" spc="70">
                <a:latin typeface="Amasis MT Pro Medium"/>
              </a:rPr>
              <a:t>Related Work and Discussion</a:t>
            </a:r>
            <a:endParaRPr lang="en-US">
              <a:latin typeface="Amasis MT Pro Medium"/>
            </a:endParaRPr>
          </a:p>
        </p:txBody>
      </p:sp>
      <p:sp>
        <p:nvSpPr>
          <p:cNvPr id="3" name="object 3"/>
          <p:cNvSpPr txBox="1"/>
          <p:nvPr/>
        </p:nvSpPr>
        <p:spPr>
          <a:xfrm>
            <a:off x="447675" y="1610042"/>
            <a:ext cx="11189335" cy="4370427"/>
          </a:xfrm>
          <a:prstGeom prst="rect">
            <a:avLst/>
          </a:prstGeom>
        </p:spPr>
        <p:txBody>
          <a:bodyPr vert="horz" wrap="square" lIns="0" tIns="25400" rIns="0" bIns="0" rtlCol="0" anchor="t">
            <a:spAutoFit/>
          </a:bodyPr>
          <a:lstStyle/>
          <a:p>
            <a:pPr>
              <a:buFont typeface="Arial"/>
              <a:buChar char="•"/>
              <a:tabLst>
                <a:tab pos="241300" algn="l"/>
                <a:tab pos="241935" algn="l"/>
              </a:tabLst>
            </a:pPr>
            <a:r>
              <a:rPr lang="en-US" sz="2400" spc="-20">
                <a:solidFill>
                  <a:srgbClr val="374151"/>
                </a:solidFill>
                <a:latin typeface="Univers Light"/>
                <a:ea typeface="+mn-lt"/>
                <a:cs typeface="+mn-lt"/>
              </a:rPr>
              <a:t> </a:t>
            </a:r>
            <a:r>
              <a:rPr lang="en-US" sz="2000" spc="-20">
                <a:solidFill>
                  <a:srgbClr val="374151"/>
                </a:solidFill>
                <a:latin typeface="Univers Light"/>
                <a:ea typeface="+mn-lt"/>
                <a:cs typeface="+mn-lt"/>
              </a:rPr>
              <a:t>Concurrent BSTs:</a:t>
            </a:r>
            <a:endParaRPr lang="en-US" sz="2000">
              <a:solidFill>
                <a:srgbClr val="000000"/>
              </a:solidFill>
              <a:latin typeface="Univers Light"/>
              <a:ea typeface="Tahoma"/>
              <a:cs typeface="Tahoma"/>
            </a:endParaRPr>
          </a:p>
          <a:p>
            <a:pPr lvl="1">
              <a:buFont typeface="Arial"/>
              <a:buChar char="•"/>
              <a:tabLst>
                <a:tab pos="241300" algn="l"/>
                <a:tab pos="241935" algn="l"/>
              </a:tabLst>
            </a:pPr>
            <a:endParaRPr lang="en-US" sz="2000" spc="-20">
              <a:solidFill>
                <a:srgbClr val="374151"/>
              </a:solidFill>
              <a:latin typeface="Univers Light"/>
              <a:ea typeface="+mn-lt"/>
              <a:cs typeface="+mn-lt"/>
            </a:endParaRPr>
          </a:p>
          <a:p>
            <a:pPr lvl="1">
              <a:buFont typeface="Arial"/>
              <a:buChar char="•"/>
              <a:tabLst>
                <a:tab pos="241300" algn="l"/>
                <a:tab pos="241935" algn="l"/>
              </a:tabLst>
            </a:pPr>
            <a:r>
              <a:rPr lang="en-US" sz="2000" spc="-20">
                <a:solidFill>
                  <a:srgbClr val="374151"/>
                </a:solidFill>
                <a:latin typeface="Univers Light"/>
                <a:ea typeface="+mn-lt"/>
                <a:cs typeface="+mn-lt"/>
              </a:rPr>
              <a:t>Various techniques have been proposed for implementing concurrent BSTs, such as transactional memory, optimistic synchronization, and speculation-friendly approaches.</a:t>
            </a:r>
            <a:endParaRPr lang="en-US">
              <a:latin typeface="Univers Light"/>
            </a:endParaRPr>
          </a:p>
          <a:p>
            <a:pPr lvl="1">
              <a:buFont typeface="Arial"/>
              <a:buChar char="•"/>
              <a:tabLst>
                <a:tab pos="241300" algn="l"/>
                <a:tab pos="241935" algn="l"/>
              </a:tabLst>
            </a:pPr>
            <a:endParaRPr lang="en-US" sz="2000" spc="-20">
              <a:solidFill>
                <a:srgbClr val="374151"/>
              </a:solidFill>
              <a:latin typeface="Univers Light"/>
              <a:ea typeface="+mn-lt"/>
              <a:cs typeface="+mn-lt"/>
            </a:endParaRPr>
          </a:p>
          <a:p>
            <a:pPr lvl="1">
              <a:buFont typeface="Arial"/>
              <a:buChar char="•"/>
              <a:tabLst>
                <a:tab pos="241300" algn="l"/>
                <a:tab pos="241935" algn="l"/>
              </a:tabLst>
            </a:pPr>
            <a:r>
              <a:rPr lang="en-US" sz="2000" spc="-20">
                <a:solidFill>
                  <a:srgbClr val="374151"/>
                </a:solidFill>
                <a:latin typeface="Univers Light"/>
                <a:ea typeface="+mn-lt"/>
                <a:cs typeface="+mn-lt"/>
              </a:rPr>
              <a:t>Red-black trees optimized for hardware transactional memory and contention-friendly trees have also been studied.</a:t>
            </a:r>
            <a:endParaRPr lang="en-US" sz="2000">
              <a:solidFill>
                <a:srgbClr val="374151"/>
              </a:solidFill>
              <a:latin typeface="Univers Light"/>
              <a:ea typeface="+mn-lt"/>
              <a:cs typeface="+mn-lt"/>
            </a:endParaRPr>
          </a:p>
          <a:p>
            <a:pPr lvl="1">
              <a:buFont typeface="Arial"/>
              <a:buChar char="•"/>
              <a:tabLst>
                <a:tab pos="241300" algn="l"/>
                <a:tab pos="241935" algn="l"/>
              </a:tabLst>
            </a:pPr>
            <a:endParaRPr lang="en-US" sz="2000" spc="-20">
              <a:solidFill>
                <a:srgbClr val="374151"/>
              </a:solidFill>
              <a:latin typeface="Univers Light"/>
              <a:ea typeface="+mn-lt"/>
              <a:cs typeface="+mn-lt"/>
            </a:endParaRPr>
          </a:p>
          <a:p>
            <a:pPr lvl="1">
              <a:buFont typeface="Arial"/>
              <a:buChar char="•"/>
              <a:tabLst>
                <a:tab pos="241300" algn="l"/>
                <a:tab pos="241935" algn="l"/>
              </a:tabLst>
            </a:pPr>
            <a:r>
              <a:rPr lang="en-US" sz="2000" spc="-20">
                <a:solidFill>
                  <a:srgbClr val="374151"/>
                </a:solidFill>
                <a:latin typeface="Univers Light"/>
                <a:ea typeface="+mn-lt"/>
                <a:cs typeface="+mn-lt"/>
              </a:rPr>
              <a:t>The lock-free tree proposal and efficient lock-free binary search tree implementations have been proposed but not implemented in Java.</a:t>
            </a:r>
            <a:endParaRPr lang="en-US" sz="2000">
              <a:solidFill>
                <a:srgbClr val="374151"/>
              </a:solidFill>
              <a:latin typeface="Univers Light"/>
              <a:ea typeface="+mn-lt"/>
              <a:cs typeface="+mn-lt"/>
            </a:endParaRPr>
          </a:p>
          <a:p>
            <a:pPr lvl="1">
              <a:buFont typeface="Arial"/>
              <a:buChar char="•"/>
              <a:tabLst>
                <a:tab pos="241300" algn="l"/>
                <a:tab pos="241935" algn="l"/>
              </a:tabLst>
            </a:pPr>
            <a:endParaRPr lang="en-US" sz="2000" spc="-20">
              <a:solidFill>
                <a:srgbClr val="374151"/>
              </a:solidFill>
              <a:latin typeface="Univers Light"/>
              <a:ea typeface="+mn-lt"/>
              <a:cs typeface="+mn-lt"/>
            </a:endParaRPr>
          </a:p>
          <a:p>
            <a:pPr lvl="1">
              <a:buFont typeface="Arial"/>
              <a:buChar char="•"/>
              <a:tabLst>
                <a:tab pos="241300" algn="l"/>
                <a:tab pos="241935" algn="l"/>
              </a:tabLst>
            </a:pPr>
            <a:r>
              <a:rPr lang="en-US" sz="2000" spc="-20">
                <a:solidFill>
                  <a:srgbClr val="374151"/>
                </a:solidFill>
                <a:latin typeface="Univers Light"/>
                <a:ea typeface="+mn-lt"/>
                <a:cs typeface="+mn-lt"/>
              </a:rPr>
              <a:t>Despite these efforts, the concept of a concurrency-optimal BST has not been addressed until this study.</a:t>
            </a:r>
            <a:endParaRPr lang="en-US" sz="2000">
              <a:solidFill>
                <a:srgbClr val="374151"/>
              </a:solidFill>
              <a:latin typeface="Univers Light"/>
              <a:ea typeface="+mn-lt"/>
              <a:cs typeface="+mn-lt"/>
            </a:endParaRPr>
          </a:p>
          <a:p>
            <a:pPr marL="241300" marR="713105" indent="-229235">
              <a:lnSpc>
                <a:spcPts val="2030"/>
              </a:lnSpc>
              <a:spcBef>
                <a:spcPts val="200"/>
              </a:spcBef>
              <a:buFont typeface="Arial MT"/>
              <a:buChar char="•"/>
              <a:tabLst>
                <a:tab pos="517525" algn="l"/>
                <a:tab pos="518159" algn="l"/>
              </a:tabLst>
            </a:pPr>
            <a:endParaRPr sz="1700" spc="-20">
              <a:latin typeface="Tahoma"/>
              <a:ea typeface="Tahoma"/>
              <a:cs typeface="Tahoma"/>
            </a:endParaRPr>
          </a:p>
        </p:txBody>
      </p:sp>
    </p:spTree>
    <p:extLst>
      <p:ext uri="{BB962C8B-B14F-4D97-AF65-F5344CB8AC3E}">
        <p14:creationId xmlns:p14="http://schemas.microsoft.com/office/powerpoint/2010/main" val="1353159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015" y="880363"/>
            <a:ext cx="7233206" cy="1134285"/>
          </a:xfrm>
          <a:prstGeom prst="rect">
            <a:avLst/>
          </a:prstGeom>
        </p:spPr>
        <p:txBody>
          <a:bodyPr vert="horz" wrap="square" lIns="0" tIns="13335" rIns="0" bIns="0" rtlCol="0" anchor="t">
            <a:spAutoFit/>
          </a:bodyPr>
          <a:lstStyle/>
          <a:p>
            <a:pPr algn="l"/>
            <a:r>
              <a:rPr lang="en-US" spc="70">
                <a:latin typeface="Amasis MT Pro Medium"/>
              </a:rPr>
              <a:t>Related Work and Discussion</a:t>
            </a:r>
          </a:p>
          <a:p>
            <a:pPr marL="12700">
              <a:lnSpc>
                <a:spcPct val="100000"/>
              </a:lnSpc>
              <a:spcBef>
                <a:spcPts val="105"/>
              </a:spcBef>
            </a:pPr>
            <a:endParaRPr spc="70">
              <a:ea typeface="Cambria"/>
            </a:endParaRPr>
          </a:p>
        </p:txBody>
      </p:sp>
      <p:sp>
        <p:nvSpPr>
          <p:cNvPr id="3" name="object 3"/>
          <p:cNvSpPr txBox="1"/>
          <p:nvPr/>
        </p:nvSpPr>
        <p:spPr>
          <a:xfrm>
            <a:off x="499867" y="2121521"/>
            <a:ext cx="11189335" cy="3411190"/>
          </a:xfrm>
          <a:prstGeom prst="rect">
            <a:avLst/>
          </a:prstGeom>
        </p:spPr>
        <p:txBody>
          <a:bodyPr vert="horz" wrap="square" lIns="0" tIns="25400" rIns="0" bIns="0" rtlCol="0" anchor="t">
            <a:spAutoFit/>
          </a:bodyPr>
          <a:lstStyle/>
          <a:p>
            <a:pPr>
              <a:buFont typeface="Arial"/>
              <a:buChar char="•"/>
              <a:tabLst>
                <a:tab pos="241300" algn="l"/>
                <a:tab pos="241935" algn="l"/>
              </a:tabLst>
            </a:pPr>
            <a:r>
              <a:rPr lang="en-US" sz="2000" spc="-20">
                <a:latin typeface="Univers Light"/>
                <a:ea typeface="+mn-lt"/>
                <a:cs typeface="+mn-lt"/>
              </a:rPr>
              <a:t>Search for Concurrency-Optimal Data Structures:</a:t>
            </a:r>
            <a:endParaRPr lang="en-US" sz="2000">
              <a:latin typeface="Univers Light"/>
              <a:ea typeface="+mn-lt"/>
              <a:cs typeface="+mn-lt"/>
            </a:endParaRPr>
          </a:p>
          <a:p>
            <a:pPr>
              <a:tabLst>
                <a:tab pos="241300" algn="l"/>
                <a:tab pos="241935" algn="l"/>
              </a:tabLst>
            </a:pPr>
            <a:endParaRPr lang="en-US" sz="2000" spc="-20">
              <a:latin typeface="Univers Light"/>
              <a:ea typeface="+mn-lt"/>
              <a:cs typeface="+mn-lt"/>
            </a:endParaRPr>
          </a:p>
          <a:p>
            <a:pPr lvl="1">
              <a:buFont typeface="Arial"/>
              <a:buChar char="•"/>
              <a:tabLst>
                <a:tab pos="241300" algn="l"/>
                <a:tab pos="241935" algn="l"/>
              </a:tabLst>
            </a:pPr>
            <a:r>
              <a:rPr lang="en-US" sz="2000" spc="-20">
                <a:latin typeface="Univers Light"/>
                <a:ea typeface="+mn-lt"/>
                <a:cs typeface="+mn-lt"/>
              </a:rPr>
              <a:t>This study focuses on minimizing synchronization in BST implementations and identifies a highly concurrent and efficient implementation.</a:t>
            </a:r>
            <a:endParaRPr lang="en-US" sz="2000">
              <a:latin typeface="Univers Light"/>
              <a:ea typeface="+mn-lt"/>
              <a:cs typeface="+mn-lt"/>
            </a:endParaRPr>
          </a:p>
          <a:p>
            <a:pPr lvl="1">
              <a:buFont typeface="Arial"/>
              <a:buChar char="•"/>
              <a:tabLst>
                <a:tab pos="241300" algn="l"/>
                <a:tab pos="241935" algn="l"/>
              </a:tabLst>
            </a:pPr>
            <a:endParaRPr lang="en-US" sz="2000" spc="-20">
              <a:latin typeface="Univers Light"/>
              <a:ea typeface="+mn-lt"/>
              <a:cs typeface="+mn-lt"/>
            </a:endParaRPr>
          </a:p>
          <a:p>
            <a:pPr lvl="1">
              <a:buFont typeface="Arial"/>
              <a:buChar char="•"/>
              <a:tabLst>
                <a:tab pos="241300" algn="l"/>
                <a:tab pos="241935" algn="l"/>
              </a:tabLst>
            </a:pPr>
            <a:r>
              <a:rPr lang="en-US" sz="2000" spc="-20">
                <a:latin typeface="Univers Light"/>
                <a:ea typeface="+mn-lt"/>
                <a:cs typeface="+mn-lt"/>
              </a:rPr>
              <a:t>The implementation has been formally proven correct and established as concurrency-optimal.</a:t>
            </a:r>
            <a:endParaRPr lang="en-US" sz="2000">
              <a:latin typeface="Univers Light"/>
              <a:ea typeface="+mn-lt"/>
              <a:cs typeface="+mn-lt"/>
            </a:endParaRPr>
          </a:p>
          <a:p>
            <a:pPr lvl="1">
              <a:buFont typeface="Arial"/>
              <a:buChar char="•"/>
              <a:tabLst>
                <a:tab pos="241300" algn="l"/>
                <a:tab pos="241935" algn="l"/>
              </a:tabLst>
            </a:pPr>
            <a:endParaRPr lang="en-US" sz="2000" spc="-20">
              <a:latin typeface="Univers Light"/>
              <a:ea typeface="+mn-lt"/>
              <a:cs typeface="+mn-lt"/>
            </a:endParaRPr>
          </a:p>
          <a:p>
            <a:pPr lvl="1">
              <a:buFont typeface="Arial"/>
              <a:buChar char="•"/>
              <a:tabLst>
                <a:tab pos="241300" algn="l"/>
                <a:tab pos="241935" algn="l"/>
              </a:tabLst>
            </a:pPr>
            <a:r>
              <a:rPr lang="en-US" sz="2000" spc="-20">
                <a:latin typeface="Univers Light"/>
                <a:ea typeface="+mn-lt"/>
                <a:cs typeface="+mn-lt"/>
              </a:rPr>
              <a:t>The findings suggest a relationship between concurrency optimality and efficiency.</a:t>
            </a:r>
            <a:endParaRPr lang="en-US" sz="2000">
              <a:latin typeface="Univers Light"/>
              <a:ea typeface="Tahoma"/>
              <a:cs typeface="+mn-lt"/>
            </a:endParaRPr>
          </a:p>
          <a:p>
            <a:pPr lvl="1">
              <a:buFont typeface="Arial"/>
              <a:buChar char="•"/>
              <a:tabLst>
                <a:tab pos="241300" algn="l"/>
                <a:tab pos="241935" algn="l"/>
              </a:tabLst>
            </a:pPr>
            <a:endParaRPr lang="en-US" sz="2000" spc="-20">
              <a:latin typeface="Univers Light"/>
              <a:ea typeface="+mn-lt"/>
              <a:cs typeface="+mn-lt"/>
            </a:endParaRPr>
          </a:p>
          <a:p>
            <a:pPr lvl="1">
              <a:buFont typeface="Arial"/>
              <a:buChar char="•"/>
              <a:tabLst>
                <a:tab pos="241300" algn="l"/>
                <a:tab pos="241935" algn="l"/>
              </a:tabLst>
            </a:pPr>
            <a:r>
              <a:rPr lang="en-US" sz="2000" spc="-20">
                <a:latin typeface="Univers Light"/>
                <a:ea typeface="+mn-lt"/>
                <a:cs typeface="+mn-lt"/>
              </a:rPr>
              <a:t>The hope is that this work will inspire the design of other concurrency-optimal data structures that currently lack efficient implementations.</a:t>
            </a:r>
            <a:endParaRPr lang="en-US" sz="2000">
              <a:latin typeface="Univers Light"/>
              <a:ea typeface="Tahoma"/>
              <a:cs typeface="Calibri"/>
            </a:endParaRPr>
          </a:p>
        </p:txBody>
      </p:sp>
    </p:spTree>
    <p:extLst>
      <p:ext uri="{BB962C8B-B14F-4D97-AF65-F5344CB8AC3E}">
        <p14:creationId xmlns:p14="http://schemas.microsoft.com/office/powerpoint/2010/main" val="2885493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6">
            <a:extLst>
              <a:ext uri="{FF2B5EF4-FFF2-40B4-BE49-F238E27FC236}">
                <a16:creationId xmlns:a16="http://schemas.microsoft.com/office/drawing/2014/main" id="{3FA951DB-9BE1-10CC-FDE4-7A6AD8C55C66}"/>
              </a:ext>
            </a:extLst>
          </p:cNvPr>
          <p:cNvPicPr>
            <a:picLocks noChangeAspect="1"/>
          </p:cNvPicPr>
          <p:nvPr/>
        </p:nvPicPr>
        <p:blipFill rotWithShape="1">
          <a:blip r:embed="rId2"/>
          <a:srcRect r="2648" b="-1"/>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03C11FDD-2F12-C6EB-61B2-EFFAE154F133}"/>
              </a:ext>
            </a:extLst>
          </p:cNvPr>
          <p:cNvSpPr txBox="1"/>
          <p:nvPr/>
        </p:nvSpPr>
        <p:spPr>
          <a:xfrm>
            <a:off x="1378992" y="4065895"/>
            <a:ext cx="47084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Team Members:</a:t>
            </a:r>
          </a:p>
          <a:p>
            <a:r>
              <a:rPr lang="en-US" err="1">
                <a:solidFill>
                  <a:schemeClr val="bg1"/>
                </a:solidFill>
                <a:cs typeface="Calibri"/>
              </a:rPr>
              <a:t>Muvvala</a:t>
            </a:r>
            <a:r>
              <a:rPr lang="en-US">
                <a:solidFill>
                  <a:schemeClr val="bg1"/>
                </a:solidFill>
                <a:cs typeface="Calibri"/>
              </a:rPr>
              <a:t> N V Sai Gurudeep SE20UARI103</a:t>
            </a:r>
          </a:p>
          <a:p>
            <a:r>
              <a:rPr lang="en-US" dirty="0">
                <a:solidFill>
                  <a:schemeClr val="bg1"/>
                </a:solidFill>
                <a:cs typeface="Calibri"/>
              </a:rPr>
              <a:t>Sreevalli </a:t>
            </a:r>
            <a:r>
              <a:rPr lang="en-US" dirty="0" err="1">
                <a:solidFill>
                  <a:schemeClr val="bg1"/>
                </a:solidFill>
                <a:cs typeface="Calibri"/>
              </a:rPr>
              <a:t>Yelisetti</a:t>
            </a:r>
            <a:r>
              <a:rPr lang="en-US" dirty="0">
                <a:solidFill>
                  <a:schemeClr val="bg1"/>
                </a:solidFill>
                <a:cs typeface="Calibri"/>
              </a:rPr>
              <a:t> SE20UARI148</a:t>
            </a:r>
            <a:endParaRPr lang="en-US" dirty="0">
              <a:solidFill>
                <a:schemeClr val="bg1"/>
              </a:solidFill>
            </a:endParaRPr>
          </a:p>
          <a:p>
            <a:r>
              <a:rPr lang="en-US" dirty="0">
                <a:solidFill>
                  <a:schemeClr val="bg1"/>
                </a:solidFill>
                <a:cs typeface="Calibri"/>
              </a:rPr>
              <a:t>Shashi Kanth Koppala SE20UARI140</a:t>
            </a:r>
            <a:endParaRPr lang="en-US">
              <a:solidFill>
                <a:schemeClr val="bg1"/>
              </a:solidFill>
              <a:cs typeface="Calibri"/>
            </a:endParaRPr>
          </a:p>
          <a:p>
            <a:r>
              <a:rPr lang="en-US" dirty="0">
                <a:solidFill>
                  <a:schemeClr val="bg1"/>
                </a:solidFill>
                <a:cs typeface="Calibri"/>
              </a:rPr>
              <a:t>Rama Sai Pavan </a:t>
            </a:r>
            <a:r>
              <a:rPr lang="en-US" dirty="0" err="1">
                <a:solidFill>
                  <a:schemeClr val="bg1"/>
                </a:solidFill>
                <a:cs typeface="Calibri"/>
              </a:rPr>
              <a:t>Kotipalli</a:t>
            </a:r>
            <a:r>
              <a:rPr lang="en-US" dirty="0">
                <a:solidFill>
                  <a:schemeClr val="bg1"/>
                </a:solidFill>
                <a:cs typeface="Calibri"/>
              </a:rPr>
              <a:t> SE20UARI123</a:t>
            </a:r>
          </a:p>
          <a:p>
            <a:r>
              <a:rPr lang="en-US" dirty="0">
                <a:solidFill>
                  <a:schemeClr val="bg1"/>
                </a:solidFill>
                <a:cs typeface="Calibri"/>
              </a:rPr>
              <a:t>Sudhira </a:t>
            </a:r>
            <a:r>
              <a:rPr lang="en-US" dirty="0" err="1">
                <a:solidFill>
                  <a:schemeClr val="bg1"/>
                </a:solidFill>
                <a:cs typeface="Calibri"/>
              </a:rPr>
              <a:t>Chegu</a:t>
            </a:r>
            <a:r>
              <a:rPr lang="en-US" dirty="0">
                <a:solidFill>
                  <a:schemeClr val="bg1"/>
                </a:solidFill>
                <a:cs typeface="Calibri"/>
              </a:rPr>
              <a:t> SE20UARI150</a:t>
            </a:r>
          </a:p>
        </p:txBody>
      </p:sp>
    </p:spTree>
    <p:extLst>
      <p:ext uri="{BB962C8B-B14F-4D97-AF65-F5344CB8AC3E}">
        <p14:creationId xmlns:p14="http://schemas.microsoft.com/office/powerpoint/2010/main" val="205228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6376-CCBE-3ACC-E317-171FBD075A0F}"/>
              </a:ext>
            </a:extLst>
          </p:cNvPr>
          <p:cNvSpPr>
            <a:spLocks noGrp="1"/>
          </p:cNvSpPr>
          <p:nvPr>
            <p:ph type="title"/>
          </p:nvPr>
        </p:nvSpPr>
        <p:spPr/>
        <p:txBody>
          <a:bodyPr/>
          <a:lstStyle/>
          <a:p>
            <a:r>
              <a:rPr lang="en-US">
                <a:ea typeface="+mj-lt"/>
                <a:cs typeface="+mj-lt"/>
              </a:rPr>
              <a:t>Linearizability in parallel programming</a:t>
            </a:r>
            <a:endParaRPr lang="en-US"/>
          </a:p>
        </p:txBody>
      </p:sp>
      <p:sp>
        <p:nvSpPr>
          <p:cNvPr id="3" name="Content Placeholder 2">
            <a:extLst>
              <a:ext uri="{FF2B5EF4-FFF2-40B4-BE49-F238E27FC236}">
                <a16:creationId xmlns:a16="http://schemas.microsoft.com/office/drawing/2014/main" id="{3EFB3371-36D0-4996-7382-D439BE6693B9}"/>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    </a:t>
            </a:r>
            <a:r>
              <a:rPr lang="en-US" b="1">
                <a:ea typeface="+mn-lt"/>
                <a:cs typeface="+mn-lt"/>
              </a:rPr>
              <a:t>Linearizability </a:t>
            </a:r>
            <a:r>
              <a:rPr lang="en-US">
                <a:ea typeface="+mn-lt"/>
                <a:cs typeface="+mn-lt"/>
              </a:rPr>
              <a:t>is a </a:t>
            </a:r>
            <a:r>
              <a:rPr lang="en-US" b="1">
                <a:ea typeface="+mn-lt"/>
                <a:cs typeface="+mn-lt"/>
              </a:rPr>
              <a:t>correctness criterion</a:t>
            </a:r>
            <a:r>
              <a:rPr lang="en-US">
                <a:ea typeface="+mn-lt"/>
                <a:cs typeface="+mn-lt"/>
              </a:rPr>
              <a:t> in parallel and concurrent programming that ensures that operations on shared data structures appear to occur atomically and in a well-defined order.</a:t>
            </a:r>
          </a:p>
          <a:p>
            <a:r>
              <a:rPr lang="en-US">
                <a:ea typeface="+mn-lt"/>
                <a:cs typeface="+mn-lt"/>
              </a:rPr>
              <a:t> In a linearizable system, each operation on a shared data structure can be treated as if it occurred instantaneously at some point between its invocation and its completion, and that point is called its </a:t>
            </a:r>
            <a:r>
              <a:rPr lang="en-US" b="1">
                <a:ea typeface="+mn-lt"/>
                <a:cs typeface="+mn-lt"/>
              </a:rPr>
              <a:t>linearization point</a:t>
            </a:r>
            <a:r>
              <a:rPr lang="en-US">
                <a:ea typeface="+mn-lt"/>
                <a:cs typeface="+mn-lt"/>
              </a:rPr>
              <a:t>. The result is that the system appears to be a single-threaded execution, where all operations occur in a global order that respects the order in which they were invoked. A linearization point refers to a point in a program's execution where memory writes become visible to other CPUs in the system</a:t>
            </a:r>
          </a:p>
          <a:p>
            <a:r>
              <a:rPr lang="en-US">
                <a:ea typeface="+mn-lt"/>
                <a:cs typeface="+mn-lt"/>
              </a:rPr>
              <a:t>In other words, a linearizable system ensures that concurrent operations on shared data structures appear to occur sequentially in a way that is consistent with the order in which they were invoked by the various threads.</a:t>
            </a:r>
            <a:endParaRPr lang="en-US"/>
          </a:p>
        </p:txBody>
      </p:sp>
    </p:spTree>
    <p:extLst>
      <p:ext uri="{BB962C8B-B14F-4D97-AF65-F5344CB8AC3E}">
        <p14:creationId xmlns:p14="http://schemas.microsoft.com/office/powerpoint/2010/main" val="86597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168D-B671-D658-B721-330E046F880B}"/>
              </a:ext>
            </a:extLst>
          </p:cNvPr>
          <p:cNvSpPr>
            <a:spLocks noGrp="1"/>
          </p:cNvSpPr>
          <p:nvPr>
            <p:ph type="title"/>
          </p:nvPr>
        </p:nvSpPr>
        <p:spPr/>
        <p:txBody>
          <a:bodyPr/>
          <a:lstStyle/>
          <a:p>
            <a:r>
              <a:rPr lang="en-US">
                <a:ea typeface="+mj-lt"/>
                <a:cs typeface="+mj-lt"/>
              </a:rPr>
              <a:t>Lazy Locking Synchronization</a:t>
            </a:r>
            <a:endParaRPr lang="en-US"/>
          </a:p>
        </p:txBody>
      </p:sp>
      <p:sp>
        <p:nvSpPr>
          <p:cNvPr id="3" name="Content Placeholder 2">
            <a:extLst>
              <a:ext uri="{FF2B5EF4-FFF2-40B4-BE49-F238E27FC236}">
                <a16:creationId xmlns:a16="http://schemas.microsoft.com/office/drawing/2014/main" id="{0EA99FBB-9E8A-F59A-5A85-75D5791F3578}"/>
              </a:ext>
            </a:extLst>
          </p:cNvPr>
          <p:cNvSpPr>
            <a:spLocks noGrp="1"/>
          </p:cNvSpPr>
          <p:nvPr>
            <p:ph idx="1"/>
          </p:nvPr>
        </p:nvSpPr>
        <p:spPr>
          <a:xfrm>
            <a:off x="548641" y="1774826"/>
            <a:ext cx="10995660" cy="4283074"/>
          </a:xfrm>
        </p:spPr>
        <p:txBody>
          <a:bodyPr vert="horz" lIns="91440" tIns="45720" rIns="91440" bIns="45720" rtlCol="0" anchor="t">
            <a:normAutofit/>
          </a:bodyPr>
          <a:lstStyle/>
          <a:p>
            <a:endParaRPr lang="en-US">
              <a:latin typeface="Univers Light"/>
              <a:ea typeface="+mn-lt"/>
              <a:cs typeface="Arial"/>
            </a:endParaRPr>
          </a:p>
          <a:p>
            <a:r>
              <a:rPr lang="en-US" b="1">
                <a:latin typeface="Univers Light"/>
                <a:ea typeface="+mn-lt"/>
                <a:cs typeface="Arial"/>
              </a:rPr>
              <a:t>Lazy locking synchronization</a:t>
            </a:r>
            <a:r>
              <a:rPr lang="en-US">
                <a:latin typeface="Univers Light"/>
                <a:ea typeface="+mn-lt"/>
                <a:cs typeface="Arial"/>
              </a:rPr>
              <a:t> is a synchronization technique used in concurrent programming to delay the acquisition of locks until they are actually needed. This technique is used to reduce contention and improve performance in situations where locks are frequently acquired and released. In lazy locking synchronization, locks are acquired only when necessary, and are released as soon as possible to minimize the time that other threads are blocked.</a:t>
            </a:r>
            <a:endParaRPr lang="en-US"/>
          </a:p>
        </p:txBody>
      </p:sp>
    </p:spTree>
    <p:extLst>
      <p:ext uri="{BB962C8B-B14F-4D97-AF65-F5344CB8AC3E}">
        <p14:creationId xmlns:p14="http://schemas.microsoft.com/office/powerpoint/2010/main" val="16138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28B6-029E-360D-741C-1D18ADA51368}"/>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0F30793E-7E0F-0C9C-2ECD-32351D32DD25}"/>
              </a:ext>
            </a:extLst>
          </p:cNvPr>
          <p:cNvSpPr>
            <a:spLocks noGrp="1"/>
          </p:cNvSpPr>
          <p:nvPr>
            <p:ph idx="1"/>
          </p:nvPr>
        </p:nvSpPr>
        <p:spPr>
          <a:xfrm>
            <a:off x="548641" y="1715676"/>
            <a:ext cx="11214865" cy="4342224"/>
          </a:xfrm>
        </p:spPr>
        <p:txBody>
          <a:bodyPr vert="horz" lIns="91440" tIns="45720" rIns="91440" bIns="45720" rtlCol="0" anchor="t">
            <a:normAutofit fontScale="85000" lnSpcReduction="10000"/>
          </a:bodyPr>
          <a:lstStyle/>
          <a:p>
            <a:r>
              <a:rPr lang="en-US">
                <a:ea typeface="+mn-lt"/>
                <a:cs typeface="+mn-lt"/>
              </a:rPr>
              <a:t>The paper presents the first </a:t>
            </a:r>
            <a:r>
              <a:rPr lang="en-US" b="1">
                <a:ea typeface="+mn-lt"/>
                <a:cs typeface="+mn-lt"/>
              </a:rPr>
              <a:t>concurrency-optimal implementation of a binary search tree</a:t>
            </a:r>
            <a:r>
              <a:rPr lang="en-US">
                <a:ea typeface="+mn-lt"/>
                <a:cs typeface="+mn-lt"/>
              </a:rPr>
              <a:t> (BST). </a:t>
            </a:r>
          </a:p>
          <a:p>
            <a:r>
              <a:rPr lang="en-US">
                <a:ea typeface="+mn-lt"/>
                <a:cs typeface="+mn-lt"/>
              </a:rPr>
              <a:t>The implementation, based on a standard sequential implementation of a partially-external tree, ensures that every </a:t>
            </a:r>
            <a:r>
              <a:rPr lang="en-US" b="1">
                <a:ea typeface="+mn-lt"/>
                <a:cs typeface="+mn-lt"/>
              </a:rPr>
              <a:t>schedule</a:t>
            </a:r>
            <a:r>
              <a:rPr lang="en-US">
                <a:ea typeface="+mn-lt"/>
                <a:cs typeface="+mn-lt"/>
              </a:rPr>
              <a:t>, i.e., interleaving of steps of the sequential code, is accepted unless linearizability is violated. </a:t>
            </a:r>
          </a:p>
          <a:p>
            <a:r>
              <a:rPr lang="en-US">
                <a:ea typeface="+mn-lt"/>
                <a:cs typeface="+mn-lt"/>
              </a:rPr>
              <a:t>To ensure Linearizability, they used </a:t>
            </a:r>
            <a:r>
              <a:rPr lang="en-US" b="1">
                <a:ea typeface="+mn-lt"/>
                <a:cs typeface="+mn-lt"/>
              </a:rPr>
              <a:t>read-write locking protocol</a:t>
            </a:r>
            <a:r>
              <a:rPr lang="en-US">
                <a:ea typeface="+mn-lt"/>
                <a:cs typeface="+mn-lt"/>
              </a:rPr>
              <a:t> that protects tree edges in addition to its nodes.</a:t>
            </a:r>
          </a:p>
          <a:p>
            <a:r>
              <a:rPr lang="en-US">
                <a:ea typeface="+mn-lt"/>
                <a:cs typeface="+mn-lt"/>
              </a:rPr>
              <a:t>To ensure concurrent operations do not violate correctness of the implemented high level data type, data accesses are “protected” with synchronization primitives, e.g., acquisitions and releases of locks.</a:t>
            </a:r>
          </a:p>
          <a:p>
            <a:r>
              <a:rPr lang="en-US">
                <a:ea typeface="+mn-lt"/>
                <a:cs typeface="+mn-lt"/>
              </a:rPr>
              <a:t>Hence "</a:t>
            </a:r>
            <a:r>
              <a:rPr lang="en-US" b="1">
                <a:ea typeface="+mn-lt"/>
                <a:cs typeface="+mn-lt"/>
              </a:rPr>
              <a:t>Making progress in parallel</a:t>
            </a:r>
            <a:r>
              <a:rPr lang="en-US">
                <a:ea typeface="+mn-lt"/>
                <a:cs typeface="+mn-lt"/>
              </a:rPr>
              <a:t>" means allowing concurrent execution of pieces of locally sequential fragments of code. </a:t>
            </a:r>
          </a:p>
          <a:p>
            <a:r>
              <a:rPr lang="en-US">
                <a:ea typeface="+mn-lt"/>
                <a:cs typeface="+mn-lt"/>
              </a:rPr>
              <a:t>The more synchronization they use to protect “critical” pieces of the sequential code, the less schedules, they accept. So like to use little sync to ensure linearizability.</a:t>
            </a:r>
            <a:endParaRPr lang="en-US"/>
          </a:p>
        </p:txBody>
      </p:sp>
    </p:spTree>
    <p:extLst>
      <p:ext uri="{BB962C8B-B14F-4D97-AF65-F5344CB8AC3E}">
        <p14:creationId xmlns:p14="http://schemas.microsoft.com/office/powerpoint/2010/main" val="117818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5D17-101A-5DCB-D0BA-6C55B4FA7B04}"/>
              </a:ext>
            </a:extLst>
          </p:cNvPr>
          <p:cNvSpPr>
            <a:spLocks noGrp="1"/>
          </p:cNvSpPr>
          <p:nvPr>
            <p:ph type="title"/>
          </p:nvPr>
        </p:nvSpPr>
        <p:spPr/>
        <p:txBody>
          <a:bodyPr/>
          <a:lstStyle/>
          <a:p>
            <a:r>
              <a:rPr lang="en-US"/>
              <a:t>Metric for Concurrency</a:t>
            </a:r>
          </a:p>
        </p:txBody>
      </p:sp>
      <p:sp>
        <p:nvSpPr>
          <p:cNvPr id="3" name="Content Placeholder 2">
            <a:extLst>
              <a:ext uri="{FF2B5EF4-FFF2-40B4-BE49-F238E27FC236}">
                <a16:creationId xmlns:a16="http://schemas.microsoft.com/office/drawing/2014/main" id="{5CC05093-F4BF-041F-FE90-1FE4D134A620}"/>
              </a:ext>
            </a:extLst>
          </p:cNvPr>
          <p:cNvSpPr>
            <a:spLocks noGrp="1"/>
          </p:cNvSpPr>
          <p:nvPr>
            <p:ph idx="1"/>
          </p:nvPr>
        </p:nvSpPr>
        <p:spPr/>
        <p:txBody>
          <a:bodyPr vert="horz" lIns="91440" tIns="45720" rIns="91440" bIns="45720" rtlCol="0" anchor="t">
            <a:normAutofit/>
          </a:bodyPr>
          <a:lstStyle/>
          <a:p>
            <a:r>
              <a:rPr lang="en-US" b="1" dirty="0">
                <a:ea typeface="+mn-lt"/>
                <a:cs typeface="+mn-lt"/>
              </a:rPr>
              <a:t>Amount of concurrency</a:t>
            </a:r>
            <a:r>
              <a:rPr lang="en-US" dirty="0">
                <a:ea typeface="+mn-lt"/>
                <a:cs typeface="+mn-lt"/>
              </a:rPr>
              <a:t>: Metric used to measure how concurrent 2 diff implementations of same data structure. Defined via set of </a:t>
            </a:r>
            <a:r>
              <a:rPr lang="en-US" b="1" dirty="0">
                <a:ea typeface="+mn-lt"/>
                <a:cs typeface="+mn-lt"/>
              </a:rPr>
              <a:t>accepted(correct) schedules</a:t>
            </a:r>
            <a:r>
              <a:rPr lang="en-US" dirty="0">
                <a:ea typeface="+mn-lt"/>
                <a:cs typeface="+mn-lt"/>
              </a:rPr>
              <a:t> given in another research paper. A correct schedule, intuitively, requires the sequence of sequential steps locally observed by every given process to be consistent with some execution of the sequential algorithm.</a:t>
            </a:r>
            <a:endParaRPr lang="en-US" dirty="0"/>
          </a:p>
          <a:p>
            <a:r>
              <a:rPr lang="en-US" dirty="0">
                <a:ea typeface="+mn-lt"/>
                <a:cs typeface="+mn-lt"/>
              </a:rPr>
              <a:t>Combined with the standard correctness criterion of </a:t>
            </a:r>
            <a:r>
              <a:rPr lang="en-US" b="1" dirty="0">
                <a:ea typeface="+mn-lt"/>
                <a:cs typeface="+mn-lt"/>
              </a:rPr>
              <a:t>linearizability</a:t>
            </a:r>
            <a:r>
              <a:rPr lang="en-US" dirty="0">
                <a:ea typeface="+mn-lt"/>
                <a:cs typeface="+mn-lt"/>
              </a:rPr>
              <a:t>, the concurrency properties of two correct data structure implementations can be compared on the same level: implementation A is “</a:t>
            </a:r>
            <a:r>
              <a:rPr lang="en-US" b="1" dirty="0">
                <a:ea typeface="+mn-lt"/>
                <a:cs typeface="+mn-lt"/>
              </a:rPr>
              <a:t>more concurrent</a:t>
            </a:r>
            <a:r>
              <a:rPr lang="en-US" dirty="0">
                <a:ea typeface="+mn-lt"/>
                <a:cs typeface="+mn-lt"/>
              </a:rPr>
              <a:t>” than implementation B if the set of schedules accepted by A is a strict superset of the set of schedules accepted by B. Thus, a concurrency optimal implementation </a:t>
            </a:r>
            <a:r>
              <a:rPr lang="en-US" b="1" dirty="0">
                <a:ea typeface="+mn-lt"/>
                <a:cs typeface="+mn-lt"/>
              </a:rPr>
              <a:t>accepts all correct schedules</a:t>
            </a:r>
            <a:r>
              <a:rPr lang="en-US" dirty="0">
                <a:ea typeface="+mn-lt"/>
                <a:cs typeface="+mn-lt"/>
              </a:rPr>
              <a:t>.</a:t>
            </a:r>
            <a:endParaRPr lang="en-US" dirty="0"/>
          </a:p>
          <a:p>
            <a:endParaRPr lang="en-US"/>
          </a:p>
        </p:txBody>
      </p:sp>
    </p:spTree>
    <p:extLst>
      <p:ext uri="{BB962C8B-B14F-4D97-AF65-F5344CB8AC3E}">
        <p14:creationId xmlns:p14="http://schemas.microsoft.com/office/powerpoint/2010/main" val="285666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13B31"/>
      </a:dk2>
      <a:lt2>
        <a:srgbClr val="E8E2E3"/>
      </a:lt2>
      <a:accent1>
        <a:srgbClr val="45B0A4"/>
      </a:accent1>
      <a:accent2>
        <a:srgbClr val="3BB173"/>
      </a:accent2>
      <a:accent3>
        <a:srgbClr val="47B54D"/>
      </a:accent3>
      <a:accent4>
        <a:srgbClr val="66B13B"/>
      </a:accent4>
      <a:accent5>
        <a:srgbClr val="93AA43"/>
      </a:accent5>
      <a:accent6>
        <a:srgbClr val="B19A3B"/>
      </a:accent6>
      <a:hlink>
        <a:srgbClr val="678B2E"/>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54</Slides>
  <Notes>0</Notes>
  <HiddenSlides>0</HiddenSlide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TribuneVTI</vt:lpstr>
      <vt:lpstr>Office Theme</vt:lpstr>
      <vt:lpstr>High Performance Computing </vt:lpstr>
      <vt:lpstr>Contents</vt:lpstr>
      <vt:lpstr>Binary Search Tree(BST)</vt:lpstr>
      <vt:lpstr>Why Optimality in BST ?</vt:lpstr>
      <vt:lpstr>Partial External Sequential Tree (PEST)</vt:lpstr>
      <vt:lpstr>Linearizability in parallel programming</vt:lpstr>
      <vt:lpstr>Lazy Locking Synchronization</vt:lpstr>
      <vt:lpstr>Abstract</vt:lpstr>
      <vt:lpstr>Metric for Concurrency</vt:lpstr>
      <vt:lpstr>Implementation Idea</vt:lpstr>
      <vt:lpstr>Implementation</vt:lpstr>
      <vt:lpstr>What is "set" object?</vt:lpstr>
      <vt:lpstr>Specification for partially-external binary search tree</vt:lpstr>
      <vt:lpstr>Few more Points on PEBST</vt:lpstr>
      <vt:lpstr>Detail on Sequential Implementation</vt:lpstr>
      <vt:lpstr>Detail on Sequential Implementation</vt:lpstr>
      <vt:lpstr>Detail on Sequential Implementation</vt:lpstr>
      <vt:lpstr>Concurrent Implementation - Optimistic Approach</vt:lpstr>
      <vt:lpstr>Locks in Concurrent Implementation</vt:lpstr>
      <vt:lpstr>Detail on different Locks used (6)</vt:lpstr>
      <vt:lpstr>Detail on Concurrent Implementation</vt:lpstr>
      <vt:lpstr>Node Structure</vt:lpstr>
      <vt:lpstr>PowerPoint Presentation</vt:lpstr>
      <vt:lpstr>Initially</vt:lpstr>
      <vt:lpstr>Traversal</vt:lpstr>
      <vt:lpstr>Traversal</vt:lpstr>
      <vt:lpstr>PowerPoint Presentation</vt:lpstr>
      <vt:lpstr>PowerPoint Presentation</vt:lpstr>
      <vt:lpstr>PowerPoint Presentation</vt:lpstr>
      <vt:lpstr>PowerPoint Presentation</vt:lpstr>
      <vt:lpstr>Contains</vt:lpstr>
      <vt:lpstr>Insert</vt:lpstr>
      <vt:lpstr>Insert (if already element present)</vt:lpstr>
      <vt:lpstr>Insert (if already element present): Return false </vt:lpstr>
      <vt:lpstr>Insert (if already element present): if state is routing</vt:lpstr>
      <vt:lpstr>Insert (if already element present): change state to data</vt:lpstr>
      <vt:lpstr>Insert (if need to insert new node):</vt:lpstr>
      <vt:lpstr>Insert (if need to insert new node): </vt:lpstr>
      <vt:lpstr>Insert (if need to insert new node):​</vt:lpstr>
      <vt:lpstr>Deletion</vt:lpstr>
      <vt:lpstr>Delete node with 2 children</vt:lpstr>
      <vt:lpstr>Delete node with 2 children</vt:lpstr>
      <vt:lpstr>PowerPoint Presentation</vt:lpstr>
      <vt:lpstr>Delete node with 1 child</vt:lpstr>
      <vt:lpstr>Delete Leaf with Data Present</vt:lpstr>
      <vt:lpstr>Delete Leaf with Routing Parent</vt:lpstr>
      <vt:lpstr>PowerPoint Presentation</vt:lpstr>
      <vt:lpstr>Correctness and Optimality</vt:lpstr>
      <vt:lpstr>Comparision of their Algorithm</vt:lpstr>
      <vt:lpstr>Performance Eval</vt:lpstr>
      <vt:lpstr>Related Work and Discussion  </vt:lpstr>
      <vt:lpstr>Related Work and Discussion</vt:lpstr>
      <vt:lpstr>Related Work and Discussion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c:title>
  <dc:creator/>
  <cp:revision>339</cp:revision>
  <dcterms:created xsi:type="dcterms:W3CDTF">2023-03-23T04:45:13Z</dcterms:created>
  <dcterms:modified xsi:type="dcterms:W3CDTF">2023-06-08T03:47:43Z</dcterms:modified>
</cp:coreProperties>
</file>